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57"/>
  </p:notesMasterIdLst>
  <p:sldIdLst>
    <p:sldId id="256" r:id="rId2"/>
    <p:sldId id="257" r:id="rId3"/>
    <p:sldId id="269" r:id="rId4"/>
    <p:sldId id="273" r:id="rId5"/>
    <p:sldId id="274" r:id="rId6"/>
    <p:sldId id="275" r:id="rId7"/>
    <p:sldId id="276" r:id="rId8"/>
    <p:sldId id="278" r:id="rId9"/>
    <p:sldId id="280" r:id="rId10"/>
    <p:sldId id="281" r:id="rId11"/>
    <p:sldId id="271" r:id="rId12"/>
    <p:sldId id="270" r:id="rId13"/>
    <p:sldId id="258" r:id="rId14"/>
    <p:sldId id="259" r:id="rId15"/>
    <p:sldId id="260" r:id="rId16"/>
    <p:sldId id="272" r:id="rId17"/>
    <p:sldId id="261" r:id="rId18"/>
    <p:sldId id="262" r:id="rId19"/>
    <p:sldId id="263" r:id="rId20"/>
    <p:sldId id="264" r:id="rId21"/>
    <p:sldId id="265" r:id="rId22"/>
    <p:sldId id="283" r:id="rId23"/>
    <p:sldId id="268" r:id="rId24"/>
    <p:sldId id="267" r:id="rId25"/>
    <p:sldId id="266" r:id="rId26"/>
    <p:sldId id="303" r:id="rId27"/>
    <p:sldId id="294" r:id="rId28"/>
    <p:sldId id="284" r:id="rId29"/>
    <p:sldId id="285" r:id="rId30"/>
    <p:sldId id="287" r:id="rId31"/>
    <p:sldId id="286" r:id="rId32"/>
    <p:sldId id="279" r:id="rId33"/>
    <p:sldId id="288" r:id="rId34"/>
    <p:sldId id="289" r:id="rId35"/>
    <p:sldId id="290" r:id="rId36"/>
    <p:sldId id="295" r:id="rId37"/>
    <p:sldId id="296" r:id="rId38"/>
    <p:sldId id="292" r:id="rId39"/>
    <p:sldId id="293" r:id="rId40"/>
    <p:sldId id="299" r:id="rId41"/>
    <p:sldId id="297" r:id="rId42"/>
    <p:sldId id="298" r:id="rId43"/>
    <p:sldId id="304" r:id="rId44"/>
    <p:sldId id="307" r:id="rId45"/>
    <p:sldId id="305" r:id="rId46"/>
    <p:sldId id="306" r:id="rId47"/>
    <p:sldId id="308" r:id="rId48"/>
    <p:sldId id="309" r:id="rId49"/>
    <p:sldId id="316" r:id="rId50"/>
    <p:sldId id="317" r:id="rId51"/>
    <p:sldId id="313" r:id="rId52"/>
    <p:sldId id="314" r:id="rId53"/>
    <p:sldId id="310" r:id="rId54"/>
    <p:sldId id="315" r:id="rId55"/>
    <p:sldId id="31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2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23F73D-9645-DB41-909B-C5B67EA62D30}" type="datetimeFigureOut">
              <a:rPr lang="en-US" smtClean="0"/>
              <a:t>10/9/2017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CB988B-276C-D84D-80F5-8A1D31935D63}" type="slidenum">
              <a:rPr lang="en-US" smtClean="0"/>
              <a:t>‹#›</a:t>
            </a:fld>
            <a:endParaRPr lang="en-US"/>
          </a:p>
        </p:txBody>
      </p:sp>
    </p:spTree>
    <p:extLst>
      <p:ext uri="{BB962C8B-B14F-4D97-AF65-F5344CB8AC3E}">
        <p14:creationId xmlns:p14="http://schemas.microsoft.com/office/powerpoint/2010/main" val="36351787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CB988B-276C-D84D-80F5-8A1D31935D63}" type="slidenum">
              <a:rPr lang="en-US" smtClean="0"/>
              <a:t>8</a:t>
            </a:fld>
            <a:endParaRPr lang="en-US"/>
          </a:p>
        </p:txBody>
      </p:sp>
    </p:spTree>
    <p:extLst>
      <p:ext uri="{BB962C8B-B14F-4D97-AF65-F5344CB8AC3E}">
        <p14:creationId xmlns:p14="http://schemas.microsoft.com/office/powerpoint/2010/main" val="226384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a:t>
            </a:r>
            <a:r>
              <a:rPr lang="en-US" baseline="0" dirty="0" smtClean="0"/>
              <a:t> Exhibits 3-1, 3-2, 3-3, 3-4 from SAMHSA </a:t>
            </a:r>
            <a:endParaRPr lang="en-US" dirty="0"/>
          </a:p>
        </p:txBody>
      </p:sp>
      <p:sp>
        <p:nvSpPr>
          <p:cNvPr id="4" name="Slide Number Placeholder 3"/>
          <p:cNvSpPr>
            <a:spLocks noGrp="1"/>
          </p:cNvSpPr>
          <p:nvPr>
            <p:ph type="sldNum" sz="quarter" idx="10"/>
          </p:nvPr>
        </p:nvSpPr>
        <p:spPr/>
        <p:txBody>
          <a:bodyPr/>
          <a:lstStyle/>
          <a:p>
            <a:fld id="{D0CB988B-276C-D84D-80F5-8A1D31935D63}" type="slidenum">
              <a:rPr lang="en-US" smtClean="0"/>
              <a:t>9</a:t>
            </a:fld>
            <a:endParaRPr lang="en-US"/>
          </a:p>
        </p:txBody>
      </p:sp>
    </p:spTree>
    <p:extLst>
      <p:ext uri="{BB962C8B-B14F-4D97-AF65-F5344CB8AC3E}">
        <p14:creationId xmlns:p14="http://schemas.microsoft.com/office/powerpoint/2010/main" val="119860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treatment plan is only as</a:t>
            </a:r>
            <a:r>
              <a:rPr lang="en-US" baseline="0" dirty="0" smtClean="0"/>
              <a:t> good as the information gathered in the screening/interview and rapport built with client during this time.</a:t>
            </a:r>
            <a:endParaRPr lang="en-US" dirty="0"/>
          </a:p>
        </p:txBody>
      </p:sp>
      <p:sp>
        <p:nvSpPr>
          <p:cNvPr id="4" name="Slide Number Placeholder 3"/>
          <p:cNvSpPr>
            <a:spLocks noGrp="1"/>
          </p:cNvSpPr>
          <p:nvPr>
            <p:ph type="sldNum" sz="quarter" idx="10"/>
          </p:nvPr>
        </p:nvSpPr>
        <p:spPr/>
        <p:txBody>
          <a:bodyPr/>
          <a:lstStyle/>
          <a:p>
            <a:fld id="{D0CB988B-276C-D84D-80F5-8A1D31935D63}" type="slidenum">
              <a:rPr lang="en-US" smtClean="0"/>
              <a:t>12</a:t>
            </a:fld>
            <a:endParaRPr lang="en-US"/>
          </a:p>
        </p:txBody>
      </p:sp>
    </p:spTree>
    <p:extLst>
      <p:ext uri="{BB962C8B-B14F-4D97-AF65-F5344CB8AC3E}">
        <p14:creationId xmlns:p14="http://schemas.microsoft.com/office/powerpoint/2010/main" val="352808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CB988B-276C-D84D-80F5-8A1D31935D63}" type="slidenum">
              <a:rPr lang="en-US" smtClean="0"/>
              <a:t>26</a:t>
            </a:fld>
            <a:endParaRPr lang="en-US"/>
          </a:p>
        </p:txBody>
      </p:sp>
    </p:spTree>
    <p:extLst>
      <p:ext uri="{BB962C8B-B14F-4D97-AF65-F5344CB8AC3E}">
        <p14:creationId xmlns:p14="http://schemas.microsoft.com/office/powerpoint/2010/main" val="261127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SAHMSA pg. 65</a:t>
            </a:r>
            <a:endParaRPr lang="en-US" dirty="0"/>
          </a:p>
        </p:txBody>
      </p:sp>
      <p:sp>
        <p:nvSpPr>
          <p:cNvPr id="4" name="Slide Number Placeholder 3"/>
          <p:cNvSpPr>
            <a:spLocks noGrp="1"/>
          </p:cNvSpPr>
          <p:nvPr>
            <p:ph type="sldNum" sz="quarter" idx="10"/>
          </p:nvPr>
        </p:nvSpPr>
        <p:spPr/>
        <p:txBody>
          <a:bodyPr/>
          <a:lstStyle/>
          <a:p>
            <a:fld id="{D0CB988B-276C-D84D-80F5-8A1D31935D63}" type="slidenum">
              <a:rPr lang="en-US" smtClean="0"/>
              <a:t>29</a:t>
            </a:fld>
            <a:endParaRPr lang="en-US"/>
          </a:p>
        </p:txBody>
      </p:sp>
    </p:spTree>
    <p:extLst>
      <p:ext uri="{BB962C8B-B14F-4D97-AF65-F5344CB8AC3E}">
        <p14:creationId xmlns:p14="http://schemas.microsoft.com/office/powerpoint/2010/main" val="2505133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handout on</a:t>
            </a:r>
            <a:r>
              <a:rPr lang="en-US" baseline="0" dirty="0" smtClean="0"/>
              <a:t> 6 dimensions of ASAM</a:t>
            </a:r>
            <a:endParaRPr lang="en-US" dirty="0"/>
          </a:p>
        </p:txBody>
      </p:sp>
      <p:sp>
        <p:nvSpPr>
          <p:cNvPr id="4" name="Slide Number Placeholder 3"/>
          <p:cNvSpPr>
            <a:spLocks noGrp="1"/>
          </p:cNvSpPr>
          <p:nvPr>
            <p:ph type="sldNum" sz="quarter" idx="10"/>
          </p:nvPr>
        </p:nvSpPr>
        <p:spPr/>
        <p:txBody>
          <a:bodyPr/>
          <a:lstStyle/>
          <a:p>
            <a:fld id="{D0CB988B-276C-D84D-80F5-8A1D31935D63}" type="slidenum">
              <a:rPr lang="en-US" smtClean="0"/>
              <a:t>49</a:t>
            </a:fld>
            <a:endParaRPr lang="en-US"/>
          </a:p>
        </p:txBody>
      </p:sp>
    </p:spTree>
    <p:extLst>
      <p:ext uri="{BB962C8B-B14F-4D97-AF65-F5344CB8AC3E}">
        <p14:creationId xmlns:p14="http://schemas.microsoft.com/office/powerpoint/2010/main" val="401516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screening</a:t>
            </a:r>
            <a:r>
              <a:rPr lang="en-US" baseline="0" dirty="0" smtClean="0"/>
              <a:t> and assessment be mindful of differing worldviews. What seems like a problem to the clinician may not be a problem to the client. Always meet a client where they are at. Be transparent and collaborate with all clients regarding problems, goals, objectives, interventions, and responsible persons. Continually check in with clients on how their culture informs the Treatment Plan.</a:t>
            </a:r>
            <a:endParaRPr lang="en-US" dirty="0"/>
          </a:p>
        </p:txBody>
      </p:sp>
      <p:sp>
        <p:nvSpPr>
          <p:cNvPr id="4" name="Slide Number Placeholder 3"/>
          <p:cNvSpPr>
            <a:spLocks noGrp="1"/>
          </p:cNvSpPr>
          <p:nvPr>
            <p:ph type="sldNum" sz="quarter" idx="10"/>
          </p:nvPr>
        </p:nvSpPr>
        <p:spPr/>
        <p:txBody>
          <a:bodyPr/>
          <a:lstStyle/>
          <a:p>
            <a:fld id="{D0CB988B-276C-D84D-80F5-8A1D31935D63}" type="slidenum">
              <a:rPr lang="en-US" smtClean="0"/>
              <a:t>53</a:t>
            </a:fld>
            <a:endParaRPr lang="en-US"/>
          </a:p>
        </p:txBody>
      </p:sp>
    </p:spTree>
    <p:extLst>
      <p:ext uri="{BB962C8B-B14F-4D97-AF65-F5344CB8AC3E}">
        <p14:creationId xmlns:p14="http://schemas.microsoft.com/office/powerpoint/2010/main" val="2584791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E36636D-D922-432D-A958-524484B5923D}" type="datetimeFigureOut">
              <a:rPr lang="en-US" smtClean="0"/>
              <a:pPr/>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8E36636D-D922-432D-A958-524484B5923D}" type="datetimeFigureOut">
              <a:rPr lang="en-US" smtClean="0"/>
              <a:pPr/>
              <a:t>10/9/2017</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Integrated Treatment Planning for Intensive Outpatient Programs</a:t>
            </a:r>
            <a:endParaRPr lang="en-US" dirty="0">
              <a:solidFill>
                <a:schemeClr val="tx1"/>
              </a:solidFill>
            </a:endParaRPr>
          </a:p>
        </p:txBody>
      </p:sp>
      <p:sp>
        <p:nvSpPr>
          <p:cNvPr id="3" name="Subtitle 2"/>
          <p:cNvSpPr>
            <a:spLocks noGrp="1"/>
          </p:cNvSpPr>
          <p:nvPr>
            <p:ph type="subTitle" idx="1"/>
          </p:nvPr>
        </p:nvSpPr>
        <p:spPr/>
        <p:txBody>
          <a:bodyPr>
            <a:normAutofit fontScale="92500" lnSpcReduction="10000"/>
          </a:bodyPr>
          <a:lstStyle/>
          <a:p>
            <a:r>
              <a:rPr lang="en-US" dirty="0" smtClean="0"/>
              <a:t>Presented by:</a:t>
            </a:r>
          </a:p>
          <a:p>
            <a:r>
              <a:rPr lang="en-US" dirty="0" smtClean="0"/>
              <a:t>Matt Niece Ph.D., LCPC</a:t>
            </a:r>
          </a:p>
          <a:p>
            <a:r>
              <a:rPr lang="en-US" dirty="0" smtClean="0"/>
              <a:t>Idaho State University</a:t>
            </a:r>
          </a:p>
          <a:p>
            <a:r>
              <a:rPr lang="en-US" dirty="0" err="1" smtClean="0"/>
              <a:t>niecmatt@isu.edu</a:t>
            </a:r>
            <a:endParaRPr lang="en-US" dirty="0"/>
          </a:p>
        </p:txBody>
      </p:sp>
    </p:spTree>
    <p:extLst>
      <p:ext uri="{BB962C8B-B14F-4D97-AF65-F5344CB8AC3E}">
        <p14:creationId xmlns:p14="http://schemas.microsoft.com/office/powerpoint/2010/main" val="2076178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27" y="1600200"/>
            <a:ext cx="7583488" cy="3436543"/>
          </a:xfrm>
        </p:spPr>
        <p:txBody>
          <a:bodyPr/>
          <a:lstStyle/>
          <a:p>
            <a:r>
              <a:rPr lang="en-US" sz="7200" dirty="0" smtClean="0">
                <a:solidFill>
                  <a:srgbClr val="000000"/>
                </a:solidFill>
              </a:rPr>
              <a:t>Treatment Planning</a:t>
            </a:r>
            <a:endParaRPr lang="en-US" sz="7200" dirty="0">
              <a:solidFill>
                <a:srgbClr val="000000"/>
              </a:solidFill>
            </a:endParaRP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866830630"/>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21040"/>
            <a:ext cx="7583488" cy="1510553"/>
          </a:xfrm>
        </p:spPr>
        <p:txBody>
          <a:bodyPr/>
          <a:lstStyle/>
          <a:p>
            <a:r>
              <a:rPr lang="en-US" dirty="0" smtClean="0"/>
              <a:t>What is Treatment Planning?</a:t>
            </a:r>
            <a:endParaRPr lang="en-US" dirty="0"/>
          </a:p>
        </p:txBody>
      </p:sp>
      <p:sp>
        <p:nvSpPr>
          <p:cNvPr id="3" name="Content Placeholder 2"/>
          <p:cNvSpPr>
            <a:spLocks noGrp="1"/>
          </p:cNvSpPr>
          <p:nvPr>
            <p:ph idx="1"/>
          </p:nvPr>
        </p:nvSpPr>
        <p:spPr>
          <a:xfrm>
            <a:off x="955675" y="1892185"/>
            <a:ext cx="7232650" cy="4291013"/>
          </a:xfrm>
        </p:spPr>
        <p:txBody>
          <a:bodyPr>
            <a:normAutofit lnSpcReduction="10000"/>
          </a:bodyPr>
          <a:lstStyle/>
          <a:p>
            <a:r>
              <a:rPr lang="en-US" dirty="0" smtClean="0">
                <a:solidFill>
                  <a:srgbClr val="000000"/>
                </a:solidFill>
              </a:rPr>
              <a:t>Treatment planning is the active, dynamic, complex, fully integrated process in which a clinician partners and collaborates with their client, [client’s family/support when possible, and other helping professionals] to assess, explore, examine, analyze, select, and plan a series of related alternative courses of action by which to arrive at a predetermined, mutually agreed upon set of goals and outcomes.</a:t>
            </a:r>
          </a:p>
          <a:p>
            <a:pPr marL="0" indent="0">
              <a:buNone/>
            </a:pPr>
            <a:r>
              <a:rPr lang="en-US" dirty="0"/>
              <a:t>	</a:t>
            </a:r>
            <a:r>
              <a:rPr lang="en-US" dirty="0" smtClean="0"/>
              <a:t>				 </a:t>
            </a:r>
            <a:r>
              <a:rPr lang="en-US" sz="1800" dirty="0" smtClean="0">
                <a:solidFill>
                  <a:srgbClr val="000000"/>
                </a:solidFill>
              </a:rPr>
              <a:t>(</a:t>
            </a:r>
            <a:r>
              <a:rPr lang="en-US" sz="1800" dirty="0" err="1" smtClean="0">
                <a:solidFill>
                  <a:srgbClr val="000000"/>
                </a:solidFill>
              </a:rPr>
              <a:t>Stelter</a:t>
            </a:r>
            <a:r>
              <a:rPr lang="en-US" sz="1800" dirty="0" smtClean="0">
                <a:solidFill>
                  <a:srgbClr val="000000"/>
                </a:solidFill>
              </a:rPr>
              <a:t>, 2015)</a:t>
            </a:r>
            <a:endParaRPr lang="en-US" sz="1800" dirty="0">
              <a:solidFill>
                <a:srgbClr val="000000"/>
              </a:solidFill>
            </a:endParaRPr>
          </a:p>
        </p:txBody>
      </p:sp>
    </p:spTree>
    <p:extLst>
      <p:ext uri="{BB962C8B-B14F-4D97-AF65-F5344CB8AC3E}">
        <p14:creationId xmlns:p14="http://schemas.microsoft.com/office/powerpoint/2010/main" val="3890932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256" y="43658"/>
            <a:ext cx="7583488" cy="1393239"/>
          </a:xfrm>
        </p:spPr>
        <p:txBody>
          <a:bodyPr/>
          <a:lstStyle/>
          <a:p>
            <a:r>
              <a:rPr lang="en-US" dirty="0" smtClean="0">
                <a:solidFill>
                  <a:srgbClr val="000000"/>
                </a:solidFill>
              </a:rPr>
              <a:t>Laying the Foundation</a:t>
            </a:r>
            <a:endParaRPr lang="en-US" dirty="0">
              <a:solidFill>
                <a:srgbClr val="000000"/>
              </a:solidFill>
            </a:endParaRPr>
          </a:p>
        </p:txBody>
      </p:sp>
      <p:sp>
        <p:nvSpPr>
          <p:cNvPr id="3" name="Content Placeholder 2"/>
          <p:cNvSpPr>
            <a:spLocks noGrp="1"/>
          </p:cNvSpPr>
          <p:nvPr>
            <p:ph idx="1"/>
          </p:nvPr>
        </p:nvSpPr>
        <p:spPr>
          <a:xfrm>
            <a:off x="955675" y="1747049"/>
            <a:ext cx="7232650" cy="4291013"/>
          </a:xfrm>
        </p:spPr>
        <p:txBody>
          <a:bodyPr>
            <a:normAutofit fontScale="85000" lnSpcReduction="20000"/>
          </a:bodyPr>
          <a:lstStyle/>
          <a:p>
            <a:r>
              <a:rPr lang="en-US" dirty="0" smtClean="0"/>
              <a:t>Screening/assessing appropriateness for IOP services</a:t>
            </a:r>
          </a:p>
          <a:p>
            <a:r>
              <a:rPr lang="en-US" dirty="0" smtClean="0"/>
              <a:t>Assessing the individuals readiness to change</a:t>
            </a:r>
          </a:p>
          <a:p>
            <a:r>
              <a:rPr lang="en-US" dirty="0" smtClean="0"/>
              <a:t>Conduct a comprehensive </a:t>
            </a:r>
            <a:r>
              <a:rPr lang="en-US" dirty="0" err="1" smtClean="0"/>
              <a:t>biopsychosocial</a:t>
            </a:r>
            <a:r>
              <a:rPr lang="en-US" dirty="0" smtClean="0"/>
              <a:t> assessment</a:t>
            </a:r>
          </a:p>
          <a:p>
            <a:r>
              <a:rPr lang="en-US" dirty="0" smtClean="0"/>
              <a:t>Conduct a multidimensional assessment</a:t>
            </a:r>
          </a:p>
          <a:p>
            <a:r>
              <a:rPr lang="en-US" dirty="0"/>
              <a:t>Address immediate barriers to treatment</a:t>
            </a:r>
          </a:p>
          <a:p>
            <a:r>
              <a:rPr lang="en-US" dirty="0"/>
              <a:t>Risk </a:t>
            </a:r>
            <a:r>
              <a:rPr lang="en-US" dirty="0" smtClean="0"/>
              <a:t>Assessment</a:t>
            </a:r>
          </a:p>
          <a:p>
            <a:r>
              <a:rPr lang="en-US" dirty="0"/>
              <a:t>Orientation to the </a:t>
            </a:r>
            <a:r>
              <a:rPr lang="en-US" dirty="0" smtClean="0"/>
              <a:t>program</a:t>
            </a:r>
          </a:p>
          <a:p>
            <a:r>
              <a:rPr lang="en-US" dirty="0" smtClean="0"/>
              <a:t>Summarize findings and provide feedback to client</a:t>
            </a:r>
            <a:endParaRPr lang="en-US" dirty="0"/>
          </a:p>
        </p:txBody>
      </p:sp>
    </p:spTree>
    <p:extLst>
      <p:ext uri="{BB962C8B-B14F-4D97-AF65-F5344CB8AC3E}">
        <p14:creationId xmlns:p14="http://schemas.microsoft.com/office/powerpoint/2010/main" val="4257276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12739"/>
            <a:ext cx="7583488" cy="1143000"/>
          </a:xfrm>
        </p:spPr>
        <p:txBody>
          <a:bodyPr/>
          <a:lstStyle/>
          <a:p>
            <a:r>
              <a:rPr lang="en-US" dirty="0" smtClean="0"/>
              <a:t>Assess Readiness to Change</a:t>
            </a:r>
            <a:endParaRPr lang="en-US" dirty="0"/>
          </a:p>
        </p:txBody>
      </p:sp>
      <p:pic>
        <p:nvPicPr>
          <p:cNvPr id="4" name="Content Placeholder 3"/>
          <p:cNvPicPr>
            <a:picLocks noGrp="1" noChangeAspect="1"/>
          </p:cNvPicPr>
          <p:nvPr>
            <p:ph idx="1"/>
          </p:nvPr>
        </p:nvPicPr>
        <p:blipFill>
          <a:blip r:embed="rId2"/>
          <a:srcRect t="4894" b="4894"/>
          <a:stretch>
            <a:fillRect/>
          </a:stretch>
        </p:blipFill>
        <p:spPr>
          <a:xfrm>
            <a:off x="954882" y="1740877"/>
            <a:ext cx="7232650" cy="4291013"/>
          </a:xfrm>
        </p:spPr>
      </p:pic>
    </p:spTree>
    <p:extLst>
      <p:ext uri="{BB962C8B-B14F-4D97-AF65-F5344CB8AC3E}">
        <p14:creationId xmlns:p14="http://schemas.microsoft.com/office/powerpoint/2010/main" val="39991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Profile Types</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a:solidFill>
                  <a:srgbClr val="000000"/>
                </a:solidFill>
              </a:rPr>
              <a:t>Low importance / Low Confidence  </a:t>
            </a:r>
            <a:r>
              <a:rPr lang="en-US" dirty="0">
                <a:solidFill>
                  <a:srgbClr val="000000"/>
                </a:solidFill>
              </a:rPr>
              <a:t>- clients do not see change as important or believe they could succeed</a:t>
            </a:r>
          </a:p>
          <a:p>
            <a:r>
              <a:rPr lang="en-US" u="sng" dirty="0">
                <a:solidFill>
                  <a:srgbClr val="000000"/>
                </a:solidFill>
              </a:rPr>
              <a:t>Low importance / High Confidence </a:t>
            </a:r>
            <a:r>
              <a:rPr lang="en-US" dirty="0">
                <a:solidFill>
                  <a:srgbClr val="000000"/>
                </a:solidFill>
              </a:rPr>
              <a:t>– Confident that they could make a change however not motivated to do so</a:t>
            </a:r>
          </a:p>
          <a:p>
            <a:r>
              <a:rPr lang="en-US" u="sng" dirty="0">
                <a:solidFill>
                  <a:srgbClr val="000000"/>
                </a:solidFill>
              </a:rPr>
              <a:t>High importance / Low Confidence </a:t>
            </a:r>
            <a:r>
              <a:rPr lang="en-US" dirty="0">
                <a:solidFill>
                  <a:srgbClr val="000000"/>
                </a:solidFill>
              </a:rPr>
              <a:t>– Express desire to change but have low self-efficacy in changing</a:t>
            </a:r>
          </a:p>
          <a:p>
            <a:r>
              <a:rPr lang="en-US" u="sng" dirty="0">
                <a:solidFill>
                  <a:srgbClr val="000000"/>
                </a:solidFill>
              </a:rPr>
              <a:t>High importance / High Confidence </a:t>
            </a:r>
            <a:r>
              <a:rPr lang="en-US" dirty="0">
                <a:solidFill>
                  <a:srgbClr val="000000"/>
                </a:solidFill>
              </a:rPr>
              <a:t>– They see the importance of changing and also believe that they could succeed</a:t>
            </a:r>
          </a:p>
          <a:p>
            <a:pPr marL="0" indent="0">
              <a:buNone/>
            </a:pPr>
            <a:endParaRPr lang="en-US" dirty="0"/>
          </a:p>
        </p:txBody>
      </p:sp>
    </p:spTree>
    <p:extLst>
      <p:ext uri="{BB962C8B-B14F-4D97-AF65-F5344CB8AC3E}">
        <p14:creationId xmlns:p14="http://schemas.microsoft.com/office/powerpoint/2010/main" val="1944869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165" y="286911"/>
            <a:ext cx="7826655" cy="1143000"/>
          </a:xfrm>
        </p:spPr>
        <p:txBody>
          <a:bodyPr/>
          <a:lstStyle/>
          <a:p>
            <a:r>
              <a:rPr lang="en-US" dirty="0" smtClean="0"/>
              <a:t>Objectives for Addressing Stage of Change</a:t>
            </a:r>
            <a:endParaRPr lang="en-US" dirty="0"/>
          </a:p>
        </p:txBody>
      </p:sp>
      <p:sp>
        <p:nvSpPr>
          <p:cNvPr id="3" name="Content Placeholder 2"/>
          <p:cNvSpPr>
            <a:spLocks noGrp="1"/>
          </p:cNvSpPr>
          <p:nvPr>
            <p:ph idx="1"/>
          </p:nvPr>
        </p:nvSpPr>
        <p:spPr>
          <a:xfrm>
            <a:off x="955675" y="1957740"/>
            <a:ext cx="7232650" cy="4291013"/>
          </a:xfrm>
        </p:spPr>
        <p:txBody>
          <a:bodyPr/>
          <a:lstStyle/>
          <a:p>
            <a:r>
              <a:rPr lang="en-US" dirty="0">
                <a:solidFill>
                  <a:srgbClr val="000000"/>
                </a:solidFill>
              </a:rPr>
              <a:t>To increase knowledge</a:t>
            </a:r>
          </a:p>
          <a:p>
            <a:r>
              <a:rPr lang="en-US" dirty="0">
                <a:solidFill>
                  <a:srgbClr val="000000"/>
                </a:solidFill>
              </a:rPr>
              <a:t>To increase concern</a:t>
            </a:r>
          </a:p>
          <a:p>
            <a:r>
              <a:rPr lang="en-US" dirty="0">
                <a:solidFill>
                  <a:srgbClr val="000000"/>
                </a:solidFill>
              </a:rPr>
              <a:t>To promote self-efficacy</a:t>
            </a:r>
          </a:p>
          <a:p>
            <a:r>
              <a:rPr lang="en-US" dirty="0">
                <a:solidFill>
                  <a:srgbClr val="000000"/>
                </a:solidFill>
              </a:rPr>
              <a:t>To promote internal attribution</a:t>
            </a:r>
          </a:p>
          <a:p>
            <a:r>
              <a:rPr lang="en-US" dirty="0">
                <a:solidFill>
                  <a:srgbClr val="000000"/>
                </a:solidFill>
              </a:rPr>
              <a:t>To promote self-esteem</a:t>
            </a:r>
          </a:p>
          <a:p>
            <a:pPr marL="0" indent="0">
              <a:buNone/>
            </a:pPr>
            <a:endParaRPr lang="en-US" dirty="0"/>
          </a:p>
        </p:txBody>
      </p:sp>
    </p:spTree>
    <p:extLst>
      <p:ext uri="{BB962C8B-B14F-4D97-AF65-F5344CB8AC3E}">
        <p14:creationId xmlns:p14="http://schemas.microsoft.com/office/powerpoint/2010/main" val="4009138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48556"/>
            <a:ext cx="7583488" cy="1143000"/>
          </a:xfrm>
        </p:spPr>
        <p:txBody>
          <a:bodyPr/>
          <a:lstStyle/>
          <a:p>
            <a:r>
              <a:rPr lang="en-US" dirty="0" smtClean="0"/>
              <a:t>A Quality Screener Must be “REAL”</a:t>
            </a:r>
            <a:endParaRPr lang="en-US" dirty="0"/>
          </a:p>
        </p:txBody>
      </p:sp>
      <p:sp>
        <p:nvSpPr>
          <p:cNvPr id="3" name="Content Placeholder 2"/>
          <p:cNvSpPr>
            <a:spLocks noGrp="1"/>
          </p:cNvSpPr>
          <p:nvPr>
            <p:ph idx="1"/>
          </p:nvPr>
        </p:nvSpPr>
        <p:spPr/>
        <p:txBody>
          <a:bodyPr/>
          <a:lstStyle/>
          <a:p>
            <a:endParaRPr lang="en-US" sz="3200" dirty="0" smtClean="0">
              <a:solidFill>
                <a:srgbClr val="000000"/>
              </a:solidFill>
            </a:endParaRPr>
          </a:p>
          <a:p>
            <a:pPr lvl="2"/>
            <a:r>
              <a:rPr lang="en-US" sz="3200" dirty="0" smtClean="0">
                <a:solidFill>
                  <a:srgbClr val="000000"/>
                </a:solidFill>
              </a:rPr>
              <a:t>R </a:t>
            </a:r>
            <a:r>
              <a:rPr lang="en-US" sz="3200" dirty="0">
                <a:solidFill>
                  <a:srgbClr val="000000"/>
                </a:solidFill>
              </a:rPr>
              <a:t>– Respect</a:t>
            </a:r>
          </a:p>
          <a:p>
            <a:pPr lvl="2"/>
            <a:r>
              <a:rPr lang="en-US" sz="3200" dirty="0">
                <a:solidFill>
                  <a:srgbClr val="000000"/>
                </a:solidFill>
              </a:rPr>
              <a:t>E – Empathy</a:t>
            </a:r>
          </a:p>
          <a:p>
            <a:pPr lvl="2"/>
            <a:r>
              <a:rPr lang="en-US" sz="3200" dirty="0">
                <a:solidFill>
                  <a:srgbClr val="000000"/>
                </a:solidFill>
              </a:rPr>
              <a:t>A – Active collaboration</a:t>
            </a:r>
          </a:p>
          <a:p>
            <a:pPr lvl="2"/>
            <a:r>
              <a:rPr lang="en-US" sz="3200" dirty="0">
                <a:solidFill>
                  <a:srgbClr val="000000"/>
                </a:solidFill>
              </a:rPr>
              <a:t>L – Listening</a:t>
            </a:r>
          </a:p>
          <a:p>
            <a:pPr marL="0" indent="0">
              <a:buNone/>
            </a:pPr>
            <a:endParaRPr lang="en-US" dirty="0"/>
          </a:p>
        </p:txBody>
      </p:sp>
    </p:spTree>
    <p:extLst>
      <p:ext uri="{BB962C8B-B14F-4D97-AF65-F5344CB8AC3E}">
        <p14:creationId xmlns:p14="http://schemas.microsoft.com/office/powerpoint/2010/main" val="1203628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6"/>
            <a:ext cx="7583488" cy="1510553"/>
          </a:xfrm>
        </p:spPr>
        <p:txBody>
          <a:bodyPr/>
          <a:lstStyle/>
          <a:p>
            <a:r>
              <a:rPr lang="en-US" dirty="0" smtClean="0"/>
              <a:t>Key Screening </a:t>
            </a:r>
            <a:r>
              <a:rPr lang="en-US" dirty="0"/>
              <a:t>P</a:t>
            </a:r>
            <a:r>
              <a:rPr lang="en-US" dirty="0" smtClean="0"/>
              <a:t>rocesses</a:t>
            </a:r>
            <a:endParaRPr lang="en-US" dirty="0"/>
          </a:p>
        </p:txBody>
      </p:sp>
      <p:sp>
        <p:nvSpPr>
          <p:cNvPr id="3" name="Content Placeholder 2"/>
          <p:cNvSpPr>
            <a:spLocks noGrp="1"/>
          </p:cNvSpPr>
          <p:nvPr>
            <p:ph idx="1"/>
          </p:nvPr>
        </p:nvSpPr>
        <p:spPr/>
        <p:txBody>
          <a:bodyPr>
            <a:normAutofit/>
          </a:bodyPr>
          <a:lstStyle/>
          <a:p>
            <a:r>
              <a:rPr lang="en-US" sz="3200" dirty="0">
                <a:solidFill>
                  <a:srgbClr val="000000"/>
                </a:solidFill>
              </a:rPr>
              <a:t>Engagement</a:t>
            </a:r>
          </a:p>
          <a:p>
            <a:r>
              <a:rPr lang="en-US" sz="3200" dirty="0">
                <a:solidFill>
                  <a:srgbClr val="000000"/>
                </a:solidFill>
              </a:rPr>
              <a:t> Guiding (Focusing)</a:t>
            </a:r>
          </a:p>
          <a:p>
            <a:r>
              <a:rPr lang="en-US" sz="3200" dirty="0">
                <a:solidFill>
                  <a:srgbClr val="000000"/>
                </a:solidFill>
              </a:rPr>
              <a:t> Evoking</a:t>
            </a:r>
          </a:p>
          <a:p>
            <a:r>
              <a:rPr lang="en-US" sz="3200" dirty="0">
                <a:solidFill>
                  <a:srgbClr val="000000"/>
                </a:solidFill>
              </a:rPr>
              <a:t> Planning</a:t>
            </a:r>
            <a:endParaRPr lang="en-US" sz="2800" dirty="0">
              <a:solidFill>
                <a:srgbClr val="000000"/>
              </a:solidFill>
            </a:endParaRPr>
          </a:p>
          <a:p>
            <a:pPr marL="0" indent="0">
              <a:buNone/>
            </a:pPr>
            <a:endParaRPr lang="en-US" dirty="0"/>
          </a:p>
        </p:txBody>
      </p:sp>
    </p:spTree>
    <p:extLst>
      <p:ext uri="{BB962C8B-B14F-4D97-AF65-F5344CB8AC3E}">
        <p14:creationId xmlns:p14="http://schemas.microsoft.com/office/powerpoint/2010/main" val="3622411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a:t>
            </a:r>
            <a:endParaRPr lang="en-US" dirty="0"/>
          </a:p>
        </p:txBody>
      </p:sp>
      <p:sp>
        <p:nvSpPr>
          <p:cNvPr id="3" name="Content Placeholder 2"/>
          <p:cNvSpPr>
            <a:spLocks noGrp="1"/>
          </p:cNvSpPr>
          <p:nvPr>
            <p:ph idx="1"/>
          </p:nvPr>
        </p:nvSpPr>
        <p:spPr/>
        <p:txBody>
          <a:bodyPr/>
          <a:lstStyle/>
          <a:p>
            <a:r>
              <a:rPr lang="en-US" dirty="0">
                <a:solidFill>
                  <a:srgbClr val="000000"/>
                </a:solidFill>
              </a:rPr>
              <a:t> Warm Greeting</a:t>
            </a:r>
          </a:p>
          <a:p>
            <a:r>
              <a:rPr lang="en-US" dirty="0">
                <a:solidFill>
                  <a:srgbClr val="000000"/>
                </a:solidFill>
              </a:rPr>
              <a:t> Name</a:t>
            </a:r>
          </a:p>
          <a:p>
            <a:r>
              <a:rPr lang="en-US" dirty="0">
                <a:solidFill>
                  <a:srgbClr val="000000"/>
                </a:solidFill>
              </a:rPr>
              <a:t> Role</a:t>
            </a:r>
          </a:p>
          <a:p>
            <a:r>
              <a:rPr lang="en-US" dirty="0">
                <a:solidFill>
                  <a:srgbClr val="000000"/>
                </a:solidFill>
              </a:rPr>
              <a:t> Time</a:t>
            </a:r>
          </a:p>
          <a:p>
            <a:r>
              <a:rPr lang="en-US" dirty="0">
                <a:solidFill>
                  <a:srgbClr val="000000"/>
                </a:solidFill>
              </a:rPr>
              <a:t> Ask Permission</a:t>
            </a:r>
          </a:p>
          <a:p>
            <a:r>
              <a:rPr lang="en-US" dirty="0">
                <a:solidFill>
                  <a:srgbClr val="000000"/>
                </a:solidFill>
              </a:rPr>
              <a:t> Bi-Directional</a:t>
            </a:r>
          </a:p>
          <a:p>
            <a:endParaRPr lang="en-US" dirty="0"/>
          </a:p>
        </p:txBody>
      </p:sp>
    </p:spTree>
    <p:extLst>
      <p:ext uri="{BB962C8B-B14F-4D97-AF65-F5344CB8AC3E}">
        <p14:creationId xmlns:p14="http://schemas.microsoft.com/office/powerpoint/2010/main" val="3219581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(Focusing)</a:t>
            </a:r>
          </a:p>
        </p:txBody>
      </p:sp>
      <p:sp>
        <p:nvSpPr>
          <p:cNvPr id="3" name="Content Placeholder 2"/>
          <p:cNvSpPr>
            <a:spLocks noGrp="1"/>
          </p:cNvSpPr>
          <p:nvPr>
            <p:ph idx="1"/>
          </p:nvPr>
        </p:nvSpPr>
        <p:spPr/>
        <p:txBody>
          <a:bodyPr/>
          <a:lstStyle/>
          <a:p>
            <a:r>
              <a:rPr lang="en-US" dirty="0">
                <a:solidFill>
                  <a:srgbClr val="000000"/>
                </a:solidFill>
              </a:rPr>
              <a:t> Negotiate Agenda</a:t>
            </a:r>
          </a:p>
          <a:p>
            <a:r>
              <a:rPr lang="en-US" dirty="0">
                <a:solidFill>
                  <a:srgbClr val="000000"/>
                </a:solidFill>
              </a:rPr>
              <a:t> Find the Target </a:t>
            </a:r>
            <a:r>
              <a:rPr lang="en-US" dirty="0" smtClean="0">
                <a:solidFill>
                  <a:srgbClr val="000000"/>
                </a:solidFill>
              </a:rPr>
              <a:t>Behavior</a:t>
            </a:r>
          </a:p>
          <a:p>
            <a:pPr lvl="1"/>
            <a:r>
              <a:rPr lang="en-US" dirty="0" smtClean="0">
                <a:solidFill>
                  <a:srgbClr val="000000"/>
                </a:solidFill>
              </a:rPr>
              <a:t>(Problem list)</a:t>
            </a:r>
            <a:endParaRPr lang="en-US" dirty="0">
              <a:solidFill>
                <a:srgbClr val="000000"/>
              </a:solidFill>
            </a:endParaRPr>
          </a:p>
          <a:p>
            <a:r>
              <a:rPr lang="en-US" dirty="0">
                <a:solidFill>
                  <a:srgbClr val="000000"/>
                </a:solidFill>
              </a:rPr>
              <a:t> Become clear about where the client wants to </a:t>
            </a:r>
            <a:r>
              <a:rPr lang="en-US" dirty="0" smtClean="0">
                <a:solidFill>
                  <a:srgbClr val="000000"/>
                </a:solidFill>
              </a:rPr>
              <a:t>go</a:t>
            </a:r>
          </a:p>
          <a:p>
            <a:pPr lvl="1"/>
            <a:r>
              <a:rPr lang="en-US" dirty="0" smtClean="0">
                <a:solidFill>
                  <a:srgbClr val="000000"/>
                </a:solidFill>
              </a:rPr>
              <a:t>(Goals, beginning discussion about discharge)</a:t>
            </a:r>
            <a:endParaRPr lang="en-US" dirty="0">
              <a:solidFill>
                <a:srgbClr val="000000"/>
              </a:solidFill>
            </a:endParaRPr>
          </a:p>
          <a:p>
            <a:endParaRPr lang="en-US" dirty="0"/>
          </a:p>
        </p:txBody>
      </p:sp>
    </p:spTree>
    <p:extLst>
      <p:ext uri="{BB962C8B-B14F-4D97-AF65-F5344CB8AC3E}">
        <p14:creationId xmlns:p14="http://schemas.microsoft.com/office/powerpoint/2010/main" val="4120679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Description</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000000"/>
                </a:solidFill>
              </a:rPr>
              <a:t>This course is intended for Master’s level counselors, social workers and various service providers to expand their knowledge on the planning of effective treatment as it relates to Intensive Outpatient Programs (IOP). Specifically participants will gain a more in depth understanding of the IOP screening and discharge process, become aware of suggested best practices in the development and execution of treatment plans integrating multiple services, and examine effective documentation strategies for IOP.</a:t>
            </a:r>
            <a:endParaRPr lang="en-US" dirty="0">
              <a:solidFill>
                <a:srgbClr val="000000"/>
              </a:solidFill>
            </a:endParaRPr>
          </a:p>
        </p:txBody>
      </p:sp>
    </p:spTree>
    <p:extLst>
      <p:ext uri="{BB962C8B-B14F-4D97-AF65-F5344CB8AC3E}">
        <p14:creationId xmlns:p14="http://schemas.microsoft.com/office/powerpoint/2010/main" val="985300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Evoking</a:t>
            </a:r>
          </a:p>
        </p:txBody>
      </p:sp>
      <p:sp>
        <p:nvSpPr>
          <p:cNvPr id="3" name="Content Placeholder 2"/>
          <p:cNvSpPr>
            <a:spLocks noGrp="1"/>
          </p:cNvSpPr>
          <p:nvPr>
            <p:ph idx="1"/>
          </p:nvPr>
        </p:nvSpPr>
        <p:spPr>
          <a:xfrm>
            <a:off x="955675" y="1232647"/>
            <a:ext cx="7232650" cy="4986635"/>
          </a:xfrm>
        </p:spPr>
        <p:txBody>
          <a:bodyPr>
            <a:normAutofit fontScale="85000" lnSpcReduction="20000"/>
          </a:bodyPr>
          <a:lstStyle/>
          <a:p>
            <a:pPr marL="0" indent="0">
              <a:buNone/>
            </a:pPr>
            <a:endParaRPr lang="en-US" sz="3200" dirty="0" smtClean="0">
              <a:solidFill>
                <a:srgbClr val="000000"/>
              </a:solidFill>
            </a:endParaRPr>
          </a:p>
          <a:p>
            <a:r>
              <a:rPr lang="en-US" sz="3200" dirty="0">
                <a:solidFill>
                  <a:srgbClr val="000000"/>
                </a:solidFill>
              </a:rPr>
              <a:t>Build and Strengthen Motivation</a:t>
            </a:r>
          </a:p>
          <a:p>
            <a:pPr lvl="2"/>
            <a:r>
              <a:rPr lang="en-US" sz="2600" dirty="0">
                <a:solidFill>
                  <a:srgbClr val="000000"/>
                </a:solidFill>
              </a:rPr>
              <a:t>Ask about both positives &amp; negatives of target behavior</a:t>
            </a:r>
          </a:p>
          <a:p>
            <a:pPr lvl="2">
              <a:buFont typeface="Wingdings 3" charset="2"/>
              <a:buChar char=""/>
            </a:pPr>
            <a:r>
              <a:rPr lang="en-US" sz="2600" dirty="0">
                <a:solidFill>
                  <a:srgbClr val="000000"/>
                </a:solidFill>
              </a:rPr>
              <a:t>Explore life goals</a:t>
            </a:r>
          </a:p>
          <a:p>
            <a:r>
              <a:rPr lang="en-US" sz="3200" dirty="0">
                <a:solidFill>
                  <a:srgbClr val="000000"/>
                </a:solidFill>
              </a:rPr>
              <a:t>Explore Ambivalence</a:t>
            </a:r>
          </a:p>
          <a:p>
            <a:pPr lvl="2"/>
            <a:r>
              <a:rPr lang="en-US" sz="2600" dirty="0">
                <a:solidFill>
                  <a:srgbClr val="000000"/>
                </a:solidFill>
              </a:rPr>
              <a:t>Scale Importance &amp; Confidence</a:t>
            </a:r>
          </a:p>
          <a:p>
            <a:r>
              <a:rPr lang="en-US" sz="3200" dirty="0">
                <a:solidFill>
                  <a:srgbClr val="000000"/>
                </a:solidFill>
              </a:rPr>
              <a:t>Assess Readiness</a:t>
            </a:r>
          </a:p>
          <a:p>
            <a:pPr lvl="2"/>
            <a:r>
              <a:rPr lang="en-US" sz="2600" dirty="0">
                <a:solidFill>
                  <a:srgbClr val="000000"/>
                </a:solidFill>
              </a:rPr>
              <a:t>Work to understand a Time &amp; Pace that makes sense for the client</a:t>
            </a:r>
          </a:p>
          <a:p>
            <a:pPr marL="68580" indent="0">
              <a:buNone/>
            </a:pPr>
            <a:r>
              <a:rPr lang="en-US" sz="3200" dirty="0">
                <a:solidFill>
                  <a:srgbClr val="000000"/>
                </a:solidFill>
              </a:rPr>
              <a:t>AVOID PLANNING TOO SOON!!</a:t>
            </a:r>
          </a:p>
          <a:p>
            <a:endParaRPr lang="en-US" dirty="0"/>
          </a:p>
        </p:txBody>
      </p:sp>
    </p:spTree>
    <p:extLst>
      <p:ext uri="{BB962C8B-B14F-4D97-AF65-F5344CB8AC3E}">
        <p14:creationId xmlns:p14="http://schemas.microsoft.com/office/powerpoint/2010/main" val="2849408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p:txBody>
          <a:bodyPr/>
          <a:lstStyle/>
          <a:p>
            <a:r>
              <a:rPr lang="en-US" sz="3200" dirty="0">
                <a:solidFill>
                  <a:srgbClr val="000000"/>
                </a:solidFill>
              </a:rPr>
              <a:t>Collaborate on setting SMART goals</a:t>
            </a:r>
          </a:p>
          <a:p>
            <a:pPr lvl="1"/>
            <a:r>
              <a:rPr lang="en-US" sz="3200" dirty="0">
                <a:solidFill>
                  <a:srgbClr val="000000"/>
                </a:solidFill>
              </a:rPr>
              <a:t>S – Specific</a:t>
            </a:r>
          </a:p>
          <a:p>
            <a:pPr lvl="1"/>
            <a:r>
              <a:rPr lang="en-US" sz="3200" dirty="0">
                <a:solidFill>
                  <a:srgbClr val="000000"/>
                </a:solidFill>
              </a:rPr>
              <a:t>M – Meaningful</a:t>
            </a:r>
          </a:p>
          <a:p>
            <a:pPr lvl="1"/>
            <a:r>
              <a:rPr lang="en-US" sz="3200" dirty="0">
                <a:solidFill>
                  <a:srgbClr val="000000"/>
                </a:solidFill>
              </a:rPr>
              <a:t>A – Assessable</a:t>
            </a:r>
          </a:p>
          <a:p>
            <a:pPr lvl="1"/>
            <a:r>
              <a:rPr lang="en-US" sz="3200" dirty="0">
                <a:solidFill>
                  <a:srgbClr val="000000"/>
                </a:solidFill>
              </a:rPr>
              <a:t>R – Realistic</a:t>
            </a:r>
          </a:p>
          <a:p>
            <a:pPr lvl="1"/>
            <a:r>
              <a:rPr lang="en-US" sz="3200" dirty="0">
                <a:solidFill>
                  <a:srgbClr val="000000"/>
                </a:solidFill>
              </a:rPr>
              <a:t>T – Timed</a:t>
            </a:r>
          </a:p>
          <a:p>
            <a:endParaRPr lang="en-US" dirty="0"/>
          </a:p>
        </p:txBody>
      </p:sp>
    </p:spTree>
    <p:extLst>
      <p:ext uri="{BB962C8B-B14F-4D97-AF65-F5344CB8AC3E}">
        <p14:creationId xmlns:p14="http://schemas.microsoft.com/office/powerpoint/2010/main" val="2238123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294135"/>
            <a:ext cx="7583488" cy="1143000"/>
          </a:xfrm>
        </p:spPr>
        <p:txBody>
          <a:bodyPr/>
          <a:lstStyle/>
          <a:p>
            <a:r>
              <a:rPr lang="en-US" sz="6000" dirty="0" smtClean="0"/>
              <a:t>Be careful to avoid the following common mistakes</a:t>
            </a:r>
            <a:endParaRPr lang="en-US" sz="6000" dirty="0"/>
          </a:p>
        </p:txBody>
      </p:sp>
      <p:sp>
        <p:nvSpPr>
          <p:cNvPr id="3" name="Content Placeholder 2"/>
          <p:cNvSpPr>
            <a:spLocks noGrp="1"/>
          </p:cNvSpPr>
          <p:nvPr>
            <p:ph idx="1"/>
          </p:nvPr>
        </p:nvSpPr>
        <p:spPr>
          <a:xfrm>
            <a:off x="605316" y="738844"/>
            <a:ext cx="7232650" cy="45719"/>
          </a:xfrm>
        </p:spPr>
        <p:txBody>
          <a:bodyPr>
            <a:normAutofit fontScale="25000" lnSpcReduction="20000"/>
          </a:bodyPr>
          <a:lstStyle/>
          <a:p>
            <a:pPr marL="0" indent="0">
              <a:buNone/>
            </a:pPr>
            <a:endParaRPr lang="en-US" dirty="0"/>
          </a:p>
        </p:txBody>
      </p:sp>
    </p:spTree>
    <p:extLst>
      <p:ext uri="{BB962C8B-B14F-4D97-AF65-F5344CB8AC3E}">
        <p14:creationId xmlns:p14="http://schemas.microsoft.com/office/powerpoint/2010/main" val="3898179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PLAYING THE EXPERT</a:t>
            </a:r>
            <a:endParaRPr lang="en-US" dirty="0"/>
          </a:p>
        </p:txBody>
      </p:sp>
      <p:pic>
        <p:nvPicPr>
          <p:cNvPr id="4" name="Content Placeholder 3"/>
          <p:cNvPicPr>
            <a:picLocks noGrp="1" noChangeAspect="1"/>
          </p:cNvPicPr>
          <p:nvPr>
            <p:ph idx="1"/>
          </p:nvPr>
        </p:nvPicPr>
        <p:blipFill>
          <a:blip r:embed="rId2"/>
          <a:srcRect l="-97818" r="-97818"/>
          <a:stretch>
            <a:fillRect/>
          </a:stretch>
        </p:blipFill>
        <p:spPr>
          <a:xfrm>
            <a:off x="-1870677" y="1600201"/>
            <a:ext cx="7772400" cy="3733800"/>
          </a:xfrm>
        </p:spPr>
      </p:pic>
      <p:sp>
        <p:nvSpPr>
          <p:cNvPr id="5" name="TextBox 4"/>
          <p:cNvSpPr txBox="1"/>
          <p:nvPr/>
        </p:nvSpPr>
        <p:spPr>
          <a:xfrm>
            <a:off x="3408636" y="1838270"/>
            <a:ext cx="5724644" cy="2308324"/>
          </a:xfrm>
          <a:prstGeom prst="rect">
            <a:avLst/>
          </a:prstGeom>
          <a:noFill/>
        </p:spPr>
        <p:txBody>
          <a:bodyPr wrap="none" rtlCol="0">
            <a:spAutoFit/>
          </a:bodyPr>
          <a:lstStyle/>
          <a:p>
            <a:pPr marL="457200" indent="-457200">
              <a:buFont typeface="Arial"/>
              <a:buChar char="•"/>
            </a:pPr>
            <a:r>
              <a:rPr lang="en-US" sz="2400" dirty="0" smtClean="0"/>
              <a:t>Having all the answers edges a </a:t>
            </a:r>
          </a:p>
          <a:p>
            <a:r>
              <a:rPr lang="en-US" sz="2400" dirty="0"/>
              <a:t> </a:t>
            </a:r>
            <a:r>
              <a:rPr lang="en-US" sz="2400" dirty="0" smtClean="0"/>
              <a:t>    client into a passive, </a:t>
            </a:r>
          </a:p>
          <a:p>
            <a:r>
              <a:rPr lang="en-US" sz="2400" dirty="0"/>
              <a:t> </a:t>
            </a:r>
            <a:r>
              <a:rPr lang="en-US" sz="2400" dirty="0" smtClean="0"/>
              <a:t>    non-exploratory role.  </a:t>
            </a:r>
          </a:p>
          <a:p>
            <a:pPr marL="457200" indent="-457200">
              <a:buFont typeface="Arial"/>
              <a:buChar char="•"/>
            </a:pPr>
            <a:r>
              <a:rPr lang="en-US" sz="2400" dirty="0" smtClean="0"/>
              <a:t>The client is the expert on their life. </a:t>
            </a:r>
          </a:p>
          <a:p>
            <a:pPr marL="457200" indent="-457200">
              <a:buFont typeface="Arial"/>
              <a:buChar char="•"/>
            </a:pPr>
            <a:r>
              <a:rPr lang="en-US" sz="2400" dirty="0" smtClean="0"/>
              <a:t>This stance promotes</a:t>
            </a:r>
          </a:p>
          <a:p>
            <a:r>
              <a:rPr lang="en-US" sz="2400" dirty="0"/>
              <a:t> </a:t>
            </a:r>
            <a:r>
              <a:rPr lang="en-US" sz="2400" dirty="0" smtClean="0"/>
              <a:t>     intrinsic motivation.  </a:t>
            </a:r>
            <a:endParaRPr lang="en-US" sz="2400" dirty="0"/>
          </a:p>
        </p:txBody>
      </p:sp>
    </p:spTree>
    <p:extLst>
      <p:ext uri="{BB962C8B-B14F-4D97-AF65-F5344CB8AC3E}">
        <p14:creationId xmlns:p14="http://schemas.microsoft.com/office/powerpoint/2010/main" val="2690087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Premature focus on change</a:t>
            </a:r>
            <a:endParaRPr lang="en-US" dirty="0"/>
          </a:p>
        </p:txBody>
      </p:sp>
      <p:pic>
        <p:nvPicPr>
          <p:cNvPr id="4" name="Content Placeholder 3"/>
          <p:cNvPicPr>
            <a:picLocks noGrp="1" noChangeAspect="1"/>
          </p:cNvPicPr>
          <p:nvPr>
            <p:ph idx="1"/>
          </p:nvPr>
        </p:nvPicPr>
        <p:blipFill>
          <a:blip r:embed="rId2"/>
          <a:srcRect l="-19422" r="-19422"/>
          <a:stretch>
            <a:fillRect/>
          </a:stretch>
        </p:blipFill>
        <p:spPr>
          <a:xfrm>
            <a:off x="-150381" y="1417637"/>
            <a:ext cx="9524130" cy="2375883"/>
          </a:xfrm>
        </p:spPr>
      </p:pic>
      <p:sp>
        <p:nvSpPr>
          <p:cNvPr id="5" name="TextBox 4"/>
          <p:cNvSpPr txBox="1"/>
          <p:nvPr/>
        </p:nvSpPr>
        <p:spPr>
          <a:xfrm>
            <a:off x="1403555" y="4261444"/>
            <a:ext cx="6600055" cy="954107"/>
          </a:xfrm>
          <a:prstGeom prst="rect">
            <a:avLst/>
          </a:prstGeom>
          <a:noFill/>
        </p:spPr>
        <p:txBody>
          <a:bodyPr wrap="square" rtlCol="0">
            <a:spAutoFit/>
          </a:bodyPr>
          <a:lstStyle/>
          <a:p>
            <a:pPr marL="457200" indent="-457200">
              <a:buFont typeface="Arial"/>
              <a:buChar char="•"/>
            </a:pPr>
            <a:r>
              <a:rPr lang="en-US" sz="2800" dirty="0" smtClean="0"/>
              <a:t>Does not allow for client’s own pace</a:t>
            </a:r>
          </a:p>
          <a:p>
            <a:pPr marL="457200" indent="-457200">
              <a:buFont typeface="Arial"/>
              <a:buChar char="•"/>
            </a:pPr>
            <a:r>
              <a:rPr lang="en-US" sz="2800" dirty="0" smtClean="0"/>
              <a:t>Increases resistance</a:t>
            </a:r>
            <a:endParaRPr lang="en-US" sz="2800" dirty="0"/>
          </a:p>
        </p:txBody>
      </p:sp>
    </p:spTree>
    <p:extLst>
      <p:ext uri="{BB962C8B-B14F-4D97-AF65-F5344CB8AC3E}">
        <p14:creationId xmlns:p14="http://schemas.microsoft.com/office/powerpoint/2010/main" val="2338052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Asking too many questions</a:t>
            </a:r>
            <a:endParaRPr lang="en-US" dirty="0"/>
          </a:p>
        </p:txBody>
      </p:sp>
      <p:pic>
        <p:nvPicPr>
          <p:cNvPr id="4" name="Content Placeholder 3"/>
          <p:cNvPicPr>
            <a:picLocks noGrp="1" noChangeAspect="1"/>
          </p:cNvPicPr>
          <p:nvPr>
            <p:ph idx="1"/>
          </p:nvPr>
        </p:nvPicPr>
        <p:blipFill>
          <a:blip r:embed="rId2"/>
          <a:srcRect l="-46391" r="-46391"/>
          <a:stretch>
            <a:fillRect/>
          </a:stretch>
        </p:blipFill>
        <p:spPr>
          <a:xfrm>
            <a:off x="-1519788" y="1600201"/>
            <a:ext cx="7772400" cy="3733800"/>
          </a:xfrm>
        </p:spPr>
      </p:pic>
      <p:sp>
        <p:nvSpPr>
          <p:cNvPr id="5" name="TextBox 4"/>
          <p:cNvSpPr txBox="1"/>
          <p:nvPr/>
        </p:nvSpPr>
        <p:spPr>
          <a:xfrm>
            <a:off x="4427885" y="2239347"/>
            <a:ext cx="4712498" cy="1200328"/>
          </a:xfrm>
          <a:prstGeom prst="rect">
            <a:avLst/>
          </a:prstGeom>
          <a:noFill/>
        </p:spPr>
        <p:txBody>
          <a:bodyPr wrap="none" rtlCol="0">
            <a:spAutoFit/>
          </a:bodyPr>
          <a:lstStyle/>
          <a:p>
            <a:r>
              <a:rPr lang="en-US" sz="2400" dirty="0" smtClean="0"/>
              <a:t>Client learns to give short </a:t>
            </a:r>
          </a:p>
          <a:p>
            <a:r>
              <a:rPr lang="en-US" sz="2400" dirty="0"/>
              <a:t>a</a:t>
            </a:r>
            <a:r>
              <a:rPr lang="en-US" sz="2400" dirty="0" smtClean="0"/>
              <a:t>nswers leading to decreased </a:t>
            </a:r>
          </a:p>
          <a:p>
            <a:r>
              <a:rPr lang="en-US" sz="2400" dirty="0"/>
              <a:t>s</a:t>
            </a:r>
            <a:r>
              <a:rPr lang="en-US" sz="2400" dirty="0" smtClean="0"/>
              <a:t>elf-exploration </a:t>
            </a:r>
            <a:endParaRPr lang="en-US" sz="2400" dirty="0"/>
          </a:p>
        </p:txBody>
      </p:sp>
    </p:spTree>
    <p:extLst>
      <p:ext uri="{BB962C8B-B14F-4D97-AF65-F5344CB8AC3E}">
        <p14:creationId xmlns:p14="http://schemas.microsoft.com/office/powerpoint/2010/main" val="4095802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297270"/>
            <a:ext cx="7583488" cy="1143000"/>
          </a:xfrm>
        </p:spPr>
        <p:txBody>
          <a:bodyPr/>
          <a:lstStyle/>
          <a:p>
            <a:r>
              <a:rPr lang="en-US" dirty="0" smtClean="0"/>
              <a:t>Intake Session Sample</a:t>
            </a:r>
            <a:endParaRPr lang="en-US" dirty="0"/>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2863174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568"/>
            <a:ext cx="9143999" cy="1143000"/>
          </a:xfrm>
        </p:spPr>
        <p:txBody>
          <a:bodyPr/>
          <a:lstStyle/>
          <a:p>
            <a:r>
              <a:rPr lang="en-US" dirty="0" err="1" smtClean="0"/>
              <a:t>Biopsychosocial</a:t>
            </a:r>
            <a:r>
              <a:rPr lang="en-US" dirty="0" smtClean="0"/>
              <a:t> &amp; Multidimensional  Assessment</a:t>
            </a:r>
            <a:endParaRPr lang="en-US" dirty="0"/>
          </a:p>
        </p:txBody>
      </p:sp>
      <p:sp>
        <p:nvSpPr>
          <p:cNvPr id="3" name="Content Placeholder 2"/>
          <p:cNvSpPr>
            <a:spLocks noGrp="1"/>
          </p:cNvSpPr>
          <p:nvPr>
            <p:ph idx="1"/>
          </p:nvPr>
        </p:nvSpPr>
        <p:spPr>
          <a:xfrm>
            <a:off x="955675" y="1723489"/>
            <a:ext cx="7232650" cy="4291013"/>
          </a:xfrm>
        </p:spPr>
        <p:txBody>
          <a:bodyPr>
            <a:normAutofit lnSpcReduction="10000"/>
          </a:bodyPr>
          <a:lstStyle/>
          <a:p>
            <a:r>
              <a:rPr lang="en-US" dirty="0" smtClean="0">
                <a:solidFill>
                  <a:srgbClr val="000000"/>
                </a:solidFill>
              </a:rPr>
              <a:t>The </a:t>
            </a:r>
            <a:r>
              <a:rPr lang="en-US" dirty="0">
                <a:solidFill>
                  <a:srgbClr val="000000"/>
                </a:solidFill>
              </a:rPr>
              <a:t>treatment plan must take into account </a:t>
            </a:r>
            <a:r>
              <a:rPr lang="en-US" dirty="0" smtClean="0">
                <a:solidFill>
                  <a:srgbClr val="000000"/>
                </a:solidFill>
              </a:rPr>
              <a:t>all of the: </a:t>
            </a:r>
          </a:p>
          <a:p>
            <a:pPr lvl="1"/>
            <a:r>
              <a:rPr lang="en-US" dirty="0" smtClean="0">
                <a:solidFill>
                  <a:srgbClr val="000000"/>
                </a:solidFill>
              </a:rPr>
              <a:t>Physical problems </a:t>
            </a:r>
          </a:p>
          <a:p>
            <a:pPr lvl="1"/>
            <a:r>
              <a:rPr lang="en-US" dirty="0" smtClean="0">
                <a:solidFill>
                  <a:srgbClr val="000000"/>
                </a:solidFill>
              </a:rPr>
              <a:t>Emotional </a:t>
            </a:r>
            <a:r>
              <a:rPr lang="en-US" dirty="0">
                <a:solidFill>
                  <a:srgbClr val="000000"/>
                </a:solidFill>
              </a:rPr>
              <a:t>problems</a:t>
            </a:r>
          </a:p>
          <a:p>
            <a:pPr lvl="1"/>
            <a:r>
              <a:rPr lang="en-US" dirty="0">
                <a:solidFill>
                  <a:srgbClr val="000000"/>
                </a:solidFill>
              </a:rPr>
              <a:t>Behavioral problems</a:t>
            </a:r>
          </a:p>
          <a:p>
            <a:r>
              <a:rPr lang="en-US" dirty="0" smtClean="0">
                <a:solidFill>
                  <a:srgbClr val="000000"/>
                </a:solidFill>
              </a:rPr>
              <a:t>The </a:t>
            </a:r>
            <a:r>
              <a:rPr lang="en-US" b="1" dirty="0" smtClean="0">
                <a:solidFill>
                  <a:srgbClr val="000000"/>
                </a:solidFill>
              </a:rPr>
              <a:t>Diagnostic Summary </a:t>
            </a:r>
            <a:r>
              <a:rPr lang="en-US" dirty="0" smtClean="0">
                <a:solidFill>
                  <a:srgbClr val="000000"/>
                </a:solidFill>
              </a:rPr>
              <a:t>is derived from the multidimensional assessment and the  interdisciplinary teams’ findings, which include: a summary of the client’s current state and needs, what the problems are, and where they came from.</a:t>
            </a:r>
          </a:p>
          <a:p>
            <a:endParaRPr lang="en-US" dirty="0"/>
          </a:p>
        </p:txBody>
      </p:sp>
    </p:spTree>
    <p:extLst>
      <p:ext uri="{BB962C8B-B14F-4D97-AF65-F5344CB8AC3E}">
        <p14:creationId xmlns:p14="http://schemas.microsoft.com/office/powerpoint/2010/main" val="81743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immediate barriers to treatment</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In the first interactions the treatment team should be cognizant of any immediate barriers to treatment the client might be experiencing</a:t>
            </a:r>
          </a:p>
          <a:p>
            <a:pPr lvl="1"/>
            <a:r>
              <a:rPr lang="en-US" dirty="0" smtClean="0">
                <a:solidFill>
                  <a:schemeClr val="tx1"/>
                </a:solidFill>
              </a:rPr>
              <a:t>Examples:</a:t>
            </a:r>
            <a:r>
              <a:rPr lang="en-US" dirty="0">
                <a:solidFill>
                  <a:schemeClr val="tx1"/>
                </a:solidFill>
              </a:rPr>
              <a:t> </a:t>
            </a:r>
            <a:r>
              <a:rPr lang="en-US" dirty="0" smtClean="0">
                <a:solidFill>
                  <a:schemeClr val="tx1"/>
                </a:solidFill>
              </a:rPr>
              <a:t>intoxication </a:t>
            </a:r>
            <a:r>
              <a:rPr lang="en-US" dirty="0">
                <a:solidFill>
                  <a:schemeClr val="tx1"/>
                </a:solidFill>
              </a:rPr>
              <a:t>or withdrawal, </a:t>
            </a:r>
            <a:r>
              <a:rPr lang="en-US" dirty="0" smtClean="0">
                <a:solidFill>
                  <a:schemeClr val="tx1"/>
                </a:solidFill>
              </a:rPr>
              <a:t>acute </a:t>
            </a:r>
            <a:r>
              <a:rPr lang="en-US" dirty="0">
                <a:solidFill>
                  <a:schemeClr val="tx1"/>
                </a:solidFill>
              </a:rPr>
              <a:t>or </a:t>
            </a:r>
            <a:r>
              <a:rPr lang="en-US" dirty="0" smtClean="0">
                <a:solidFill>
                  <a:schemeClr val="tx1"/>
                </a:solidFill>
              </a:rPr>
              <a:t>chronic </a:t>
            </a:r>
            <a:r>
              <a:rPr lang="en-US" dirty="0">
                <a:solidFill>
                  <a:schemeClr val="tx1"/>
                </a:solidFill>
              </a:rPr>
              <a:t>m</a:t>
            </a:r>
            <a:r>
              <a:rPr lang="en-US" dirty="0" smtClean="0">
                <a:solidFill>
                  <a:schemeClr val="tx1"/>
                </a:solidFill>
              </a:rPr>
              <a:t>edical </a:t>
            </a:r>
            <a:r>
              <a:rPr lang="en-US" dirty="0">
                <a:solidFill>
                  <a:schemeClr val="tx1"/>
                </a:solidFill>
              </a:rPr>
              <a:t>conditions, </a:t>
            </a:r>
            <a:r>
              <a:rPr lang="en-US" dirty="0" smtClean="0">
                <a:solidFill>
                  <a:schemeClr val="tx1"/>
                </a:solidFill>
              </a:rPr>
              <a:t>psychiatric </a:t>
            </a:r>
            <a:r>
              <a:rPr lang="en-US" dirty="0">
                <a:solidFill>
                  <a:schemeClr val="tx1"/>
                </a:solidFill>
              </a:rPr>
              <a:t>s</a:t>
            </a:r>
            <a:r>
              <a:rPr lang="en-US" dirty="0" smtClean="0">
                <a:solidFill>
                  <a:schemeClr val="tx1"/>
                </a:solidFill>
              </a:rPr>
              <a:t>tability</a:t>
            </a:r>
            <a:r>
              <a:rPr lang="en-US" dirty="0">
                <a:solidFill>
                  <a:schemeClr val="tx1"/>
                </a:solidFill>
              </a:rPr>
              <a:t>, </a:t>
            </a:r>
            <a:r>
              <a:rPr lang="en-US" dirty="0" smtClean="0">
                <a:solidFill>
                  <a:schemeClr val="tx1"/>
                </a:solidFill>
              </a:rPr>
              <a:t>legal </a:t>
            </a:r>
            <a:r>
              <a:rPr lang="en-US" dirty="0">
                <a:solidFill>
                  <a:schemeClr val="tx1"/>
                </a:solidFill>
              </a:rPr>
              <a:t>issues, c</a:t>
            </a:r>
            <a:r>
              <a:rPr lang="en-US" dirty="0" smtClean="0">
                <a:solidFill>
                  <a:schemeClr val="tx1"/>
                </a:solidFill>
              </a:rPr>
              <a:t>hild </a:t>
            </a:r>
            <a:r>
              <a:rPr lang="en-US" dirty="0">
                <a:solidFill>
                  <a:schemeClr val="tx1"/>
                </a:solidFill>
              </a:rPr>
              <a:t>care issues etc</a:t>
            </a:r>
            <a:r>
              <a:rPr lang="en-US" dirty="0" smtClean="0">
                <a:solidFill>
                  <a:schemeClr val="tx1"/>
                </a:solidFill>
              </a:rPr>
              <a:t>.</a:t>
            </a:r>
          </a:p>
          <a:p>
            <a:pPr marL="0" indent="0">
              <a:buNone/>
            </a:pPr>
            <a:endParaRPr lang="en-US" dirty="0"/>
          </a:p>
        </p:txBody>
      </p:sp>
    </p:spTree>
    <p:extLst>
      <p:ext uri="{BB962C8B-B14F-4D97-AF65-F5344CB8AC3E}">
        <p14:creationId xmlns:p14="http://schemas.microsoft.com/office/powerpoint/2010/main" val="3041752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a:t>
            </a:r>
            <a:endParaRPr lang="en-US" dirty="0"/>
          </a:p>
        </p:txBody>
      </p:sp>
      <p:sp>
        <p:nvSpPr>
          <p:cNvPr id="3" name="Content Placeholder 2"/>
          <p:cNvSpPr>
            <a:spLocks noGrp="1"/>
          </p:cNvSpPr>
          <p:nvPr>
            <p:ph idx="1"/>
          </p:nvPr>
        </p:nvSpPr>
        <p:spPr>
          <a:xfrm>
            <a:off x="955675" y="1232648"/>
            <a:ext cx="7232650" cy="5358894"/>
          </a:xfrm>
        </p:spPr>
        <p:txBody>
          <a:bodyPr>
            <a:normAutofit fontScale="70000" lnSpcReduction="20000"/>
          </a:bodyPr>
          <a:lstStyle/>
          <a:p>
            <a:r>
              <a:rPr lang="en-US" dirty="0" smtClean="0">
                <a:solidFill>
                  <a:srgbClr val="000000"/>
                </a:solidFill>
              </a:rPr>
              <a:t>Assess for suicide: </a:t>
            </a:r>
            <a:r>
              <a:rPr lang="en-US" b="1" dirty="0" smtClean="0">
                <a:solidFill>
                  <a:srgbClr val="000000"/>
                </a:solidFill>
              </a:rPr>
              <a:t>SLAP DIRT</a:t>
            </a:r>
          </a:p>
          <a:p>
            <a:pPr lvl="1"/>
            <a:r>
              <a:rPr lang="en-US" b="1" dirty="0" smtClean="0">
                <a:solidFill>
                  <a:srgbClr val="000000"/>
                </a:solidFill>
              </a:rPr>
              <a:t>S</a:t>
            </a:r>
            <a:r>
              <a:rPr lang="en-US" dirty="0" smtClean="0">
                <a:solidFill>
                  <a:srgbClr val="000000"/>
                </a:solidFill>
              </a:rPr>
              <a:t>pecific plan – have they thought about how, where, and when they would commit suicide?</a:t>
            </a:r>
          </a:p>
          <a:p>
            <a:pPr lvl="1"/>
            <a:r>
              <a:rPr lang="en-US" b="1" dirty="0" smtClean="0">
                <a:solidFill>
                  <a:srgbClr val="000000"/>
                </a:solidFill>
              </a:rPr>
              <a:t>L</a:t>
            </a:r>
            <a:r>
              <a:rPr lang="en-US" dirty="0" smtClean="0">
                <a:solidFill>
                  <a:srgbClr val="000000"/>
                </a:solidFill>
              </a:rPr>
              <a:t>ethality – if so, how deadly is the plan?</a:t>
            </a:r>
          </a:p>
          <a:p>
            <a:pPr lvl="1"/>
            <a:r>
              <a:rPr lang="en-US" b="1" dirty="0" smtClean="0">
                <a:solidFill>
                  <a:srgbClr val="000000"/>
                </a:solidFill>
              </a:rPr>
              <a:t>A</a:t>
            </a:r>
            <a:r>
              <a:rPr lang="en-US" dirty="0" smtClean="0">
                <a:solidFill>
                  <a:srgbClr val="000000"/>
                </a:solidFill>
              </a:rPr>
              <a:t>vailability (of means) – do they have or can they easily get what they need to carry out their plan?</a:t>
            </a:r>
          </a:p>
          <a:p>
            <a:pPr lvl="1"/>
            <a:r>
              <a:rPr lang="en-US" b="1" dirty="0" smtClean="0">
                <a:solidFill>
                  <a:srgbClr val="000000"/>
                </a:solidFill>
              </a:rPr>
              <a:t>P</a:t>
            </a:r>
            <a:r>
              <a:rPr lang="en-US" dirty="0" smtClean="0">
                <a:solidFill>
                  <a:srgbClr val="000000"/>
                </a:solidFill>
              </a:rPr>
              <a:t>roximity (of help) – how close help is when they attempt can indicate determination/intent?</a:t>
            </a:r>
          </a:p>
          <a:p>
            <a:pPr marL="457200" lvl="1" indent="0">
              <a:buNone/>
            </a:pPr>
            <a:r>
              <a:rPr lang="en-US" dirty="0" smtClean="0"/>
              <a:t>If there has been a previous attempt(s) continue with DIRT</a:t>
            </a:r>
          </a:p>
          <a:p>
            <a:pPr lvl="1"/>
            <a:r>
              <a:rPr lang="en-US" b="1" dirty="0" smtClean="0">
                <a:solidFill>
                  <a:srgbClr val="000000"/>
                </a:solidFill>
              </a:rPr>
              <a:t>D</a:t>
            </a:r>
            <a:r>
              <a:rPr lang="en-US" dirty="0" smtClean="0">
                <a:solidFill>
                  <a:srgbClr val="000000"/>
                </a:solidFill>
              </a:rPr>
              <a:t>angerousness – how dangerous were the previous attempts? Is there a pattern of </a:t>
            </a:r>
            <a:r>
              <a:rPr lang="en-US" dirty="0" err="1" smtClean="0">
                <a:solidFill>
                  <a:srgbClr val="000000"/>
                </a:solidFill>
              </a:rPr>
              <a:t>para</a:t>
            </a:r>
            <a:r>
              <a:rPr lang="en-US" dirty="0" smtClean="0">
                <a:solidFill>
                  <a:srgbClr val="000000"/>
                </a:solidFill>
              </a:rPr>
              <a:t>- or pseudo suicidal attempts that were deliberately unsuccessful, and are they more determined now?</a:t>
            </a:r>
          </a:p>
          <a:p>
            <a:pPr lvl="1"/>
            <a:r>
              <a:rPr lang="en-US" b="1" dirty="0" smtClean="0">
                <a:solidFill>
                  <a:srgbClr val="000000"/>
                </a:solidFill>
              </a:rPr>
              <a:t>I</a:t>
            </a:r>
            <a:r>
              <a:rPr lang="en-US" dirty="0" smtClean="0">
                <a:solidFill>
                  <a:srgbClr val="000000"/>
                </a:solidFill>
              </a:rPr>
              <a:t>mpression – whatever the actual danger might have been, what is their impression of how dangerous their previous attempts were?</a:t>
            </a:r>
          </a:p>
          <a:p>
            <a:pPr lvl="1"/>
            <a:r>
              <a:rPr lang="en-US" b="1" dirty="0" smtClean="0">
                <a:solidFill>
                  <a:srgbClr val="000000"/>
                </a:solidFill>
              </a:rPr>
              <a:t>R</a:t>
            </a:r>
            <a:r>
              <a:rPr lang="en-US" dirty="0" smtClean="0">
                <a:solidFill>
                  <a:srgbClr val="000000"/>
                </a:solidFill>
              </a:rPr>
              <a:t>escue – how did they survive previous attempts? Did they use less than lethal means, or were there friends or other people who came to their rescue?</a:t>
            </a:r>
          </a:p>
          <a:p>
            <a:pPr lvl="1"/>
            <a:r>
              <a:rPr lang="en-US" b="1" dirty="0" smtClean="0">
                <a:solidFill>
                  <a:srgbClr val="000000"/>
                </a:solidFill>
              </a:rPr>
              <a:t>T</a:t>
            </a:r>
            <a:r>
              <a:rPr lang="en-US" dirty="0" smtClean="0">
                <a:solidFill>
                  <a:srgbClr val="000000"/>
                </a:solidFill>
              </a:rPr>
              <a:t>iming – did they time their attempt so that people were going to be around or not around? Some people attempt suicide expecting to be rescued Others so that they will not be. </a:t>
            </a:r>
          </a:p>
          <a:p>
            <a:endParaRPr lang="en-US" dirty="0" smtClean="0"/>
          </a:p>
          <a:p>
            <a:endParaRPr lang="en-US" dirty="0"/>
          </a:p>
        </p:txBody>
      </p:sp>
    </p:spTree>
    <p:extLst>
      <p:ext uri="{BB962C8B-B14F-4D97-AF65-F5344CB8AC3E}">
        <p14:creationId xmlns:p14="http://schemas.microsoft.com/office/powerpoint/2010/main" val="871971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solidFill>
                  <a:schemeClr val="tx1"/>
                </a:solidFill>
              </a:rPr>
              <a:t>Overview of Intensive Outpatient Programing and how the treatment team collaboratively moves through the IOP stages with the client.</a:t>
            </a:r>
          </a:p>
          <a:p>
            <a:r>
              <a:rPr lang="en-US" dirty="0" smtClean="0">
                <a:solidFill>
                  <a:schemeClr val="tx1"/>
                </a:solidFill>
              </a:rPr>
              <a:t>Examine specific screening and assessment approaches that yield critical information for the treatment plan, effective rapport with the client, as well as increased client engagement.</a:t>
            </a:r>
          </a:p>
          <a:p>
            <a:r>
              <a:rPr lang="en-US" dirty="0">
                <a:solidFill>
                  <a:schemeClr val="tx1"/>
                </a:solidFill>
              </a:rPr>
              <a:t>Identify the fundamental factors of an IOP treatment </a:t>
            </a:r>
            <a:r>
              <a:rPr lang="en-US" dirty="0" smtClean="0">
                <a:solidFill>
                  <a:schemeClr val="tx1"/>
                </a:solidFill>
              </a:rPr>
              <a:t>plan.</a:t>
            </a:r>
          </a:p>
          <a:p>
            <a:r>
              <a:rPr lang="en-US" dirty="0" smtClean="0">
                <a:solidFill>
                  <a:schemeClr val="tx1"/>
                </a:solidFill>
              </a:rPr>
              <a:t>Learn how the treatment team takes the information gleaned through initial assessment, develops a tailored treatment plan and adapts this plan based on frequent reassessment.</a:t>
            </a:r>
          </a:p>
          <a:p>
            <a:r>
              <a:rPr lang="en-US" dirty="0" smtClean="0">
                <a:solidFill>
                  <a:schemeClr val="tx1"/>
                </a:solidFill>
              </a:rPr>
              <a:t>Deeper understanding of criteria for program appropriateness and discharge.</a:t>
            </a:r>
          </a:p>
          <a:p>
            <a:r>
              <a:rPr lang="en-US" dirty="0" smtClean="0">
                <a:solidFill>
                  <a:schemeClr val="tx1"/>
                </a:solidFill>
              </a:rPr>
              <a:t>Understand effective documentation at various stages throughout IOP. </a:t>
            </a:r>
          </a:p>
          <a:p>
            <a:r>
              <a:rPr lang="en-US" dirty="0" smtClean="0">
                <a:solidFill>
                  <a:schemeClr val="tx1"/>
                </a:solidFill>
              </a:rPr>
              <a:t>Explore </a:t>
            </a:r>
            <a:r>
              <a:rPr lang="en-US" dirty="0">
                <a:solidFill>
                  <a:schemeClr val="tx1"/>
                </a:solidFill>
              </a:rPr>
              <a:t>cultural factors that impact </a:t>
            </a:r>
            <a:r>
              <a:rPr lang="en-US" dirty="0" smtClean="0">
                <a:solidFill>
                  <a:schemeClr val="tx1"/>
                </a:solidFill>
              </a:rPr>
              <a:t>treatment planning and therapy.</a:t>
            </a:r>
            <a:endParaRPr lang="en-US" dirty="0">
              <a:solidFill>
                <a:schemeClr val="tx1"/>
              </a:solidFill>
            </a:endParaRPr>
          </a:p>
        </p:txBody>
      </p:sp>
    </p:spTree>
    <p:extLst>
      <p:ext uri="{BB962C8B-B14F-4D97-AF65-F5344CB8AC3E}">
        <p14:creationId xmlns:p14="http://schemas.microsoft.com/office/powerpoint/2010/main" val="3280175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continued</a:t>
            </a:r>
            <a:endParaRPr lang="en-US" dirty="0"/>
          </a:p>
        </p:txBody>
      </p:sp>
      <p:sp>
        <p:nvSpPr>
          <p:cNvPr id="3" name="Content Placeholder 2"/>
          <p:cNvSpPr>
            <a:spLocks noGrp="1"/>
          </p:cNvSpPr>
          <p:nvPr>
            <p:ph idx="1"/>
          </p:nvPr>
        </p:nvSpPr>
        <p:spPr/>
        <p:txBody>
          <a:bodyPr/>
          <a:lstStyle/>
          <a:p>
            <a:r>
              <a:rPr lang="en-US" dirty="0">
                <a:solidFill>
                  <a:srgbClr val="000000"/>
                </a:solidFill>
              </a:rPr>
              <a:t>Assess immediate threats to client’s safety</a:t>
            </a:r>
          </a:p>
          <a:p>
            <a:pPr lvl="1"/>
            <a:r>
              <a:rPr lang="en-US" dirty="0">
                <a:solidFill>
                  <a:srgbClr val="000000"/>
                </a:solidFill>
              </a:rPr>
              <a:t>Do you feel safe at home?</a:t>
            </a:r>
          </a:p>
          <a:p>
            <a:pPr lvl="1"/>
            <a:r>
              <a:rPr lang="en-US" dirty="0">
                <a:solidFill>
                  <a:srgbClr val="000000"/>
                </a:solidFill>
              </a:rPr>
              <a:t>Do you feel safe in your relationship?</a:t>
            </a:r>
          </a:p>
          <a:p>
            <a:pPr lvl="1"/>
            <a:r>
              <a:rPr lang="en-US" dirty="0">
                <a:solidFill>
                  <a:srgbClr val="000000"/>
                </a:solidFill>
              </a:rPr>
              <a:t>Is someone threatening you now or making you feel unsafe</a:t>
            </a:r>
            <a:r>
              <a:rPr lang="en-US" dirty="0" smtClean="0">
                <a:solidFill>
                  <a:srgbClr val="000000"/>
                </a:solidFill>
              </a:rPr>
              <a:t>?</a:t>
            </a:r>
          </a:p>
          <a:p>
            <a:r>
              <a:rPr lang="en-US" dirty="0" smtClean="0">
                <a:solidFill>
                  <a:srgbClr val="000000"/>
                </a:solidFill>
              </a:rPr>
              <a:t>Take action by connecting to the appropriate resources</a:t>
            </a:r>
            <a:endParaRPr lang="en-US" dirty="0">
              <a:solidFill>
                <a:srgbClr val="000000"/>
              </a:solidFill>
            </a:endParaRPr>
          </a:p>
        </p:txBody>
      </p:sp>
    </p:spTree>
    <p:extLst>
      <p:ext uri="{BB962C8B-B14F-4D97-AF65-F5344CB8AC3E}">
        <p14:creationId xmlns:p14="http://schemas.microsoft.com/office/powerpoint/2010/main" val="16672405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to Program</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000000"/>
                </a:solidFill>
              </a:rPr>
              <a:t>Explanation of program rules and requirements</a:t>
            </a:r>
            <a:endParaRPr lang="en-US" dirty="0">
              <a:solidFill>
                <a:srgbClr val="000000"/>
              </a:solidFill>
            </a:endParaRPr>
          </a:p>
          <a:p>
            <a:pPr lvl="1"/>
            <a:r>
              <a:rPr lang="en-US" dirty="0" smtClean="0">
                <a:solidFill>
                  <a:srgbClr val="000000"/>
                </a:solidFill>
              </a:rPr>
              <a:t>Program’s treatment approach</a:t>
            </a:r>
          </a:p>
          <a:p>
            <a:pPr lvl="2"/>
            <a:r>
              <a:rPr lang="en-US" dirty="0" smtClean="0">
                <a:solidFill>
                  <a:srgbClr val="000000"/>
                </a:solidFill>
              </a:rPr>
              <a:t>Services offered/required, duration of treatment, frequency and length of sessions, hours of operation, etc.</a:t>
            </a:r>
          </a:p>
          <a:p>
            <a:r>
              <a:rPr lang="en-US" dirty="0" smtClean="0">
                <a:solidFill>
                  <a:srgbClr val="000000"/>
                </a:solidFill>
              </a:rPr>
              <a:t>Client’s rights and responsibilities </a:t>
            </a:r>
          </a:p>
          <a:p>
            <a:pPr lvl="1"/>
            <a:r>
              <a:rPr lang="en-US" dirty="0" smtClean="0">
                <a:solidFill>
                  <a:srgbClr val="000000"/>
                </a:solidFill>
              </a:rPr>
              <a:t>Importance of participation in various areas of treatment, attendance, compliance with program rules, fee payments, follow through, etc.  </a:t>
            </a:r>
          </a:p>
          <a:p>
            <a:r>
              <a:rPr lang="en-US" dirty="0" smtClean="0">
                <a:solidFill>
                  <a:srgbClr val="000000"/>
                </a:solidFill>
              </a:rPr>
              <a:t>Confidentiality protections and limitations</a:t>
            </a:r>
          </a:p>
          <a:p>
            <a:pPr lvl="1"/>
            <a:endParaRPr lang="en-US" dirty="0"/>
          </a:p>
        </p:txBody>
      </p:sp>
    </p:spTree>
    <p:extLst>
      <p:ext uri="{BB962C8B-B14F-4D97-AF65-F5344CB8AC3E}">
        <p14:creationId xmlns:p14="http://schemas.microsoft.com/office/powerpoint/2010/main" val="4048388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71066"/>
            <a:ext cx="7583488" cy="1143000"/>
          </a:xfrm>
        </p:spPr>
        <p:txBody>
          <a:bodyPr/>
          <a:lstStyle/>
          <a:p>
            <a:r>
              <a:rPr lang="en-US" dirty="0" smtClean="0">
                <a:solidFill>
                  <a:srgbClr val="000000"/>
                </a:solidFill>
              </a:rPr>
              <a:t>Creating the IOP Treatment Plan</a:t>
            </a:r>
            <a:endParaRPr lang="en-US" dirty="0">
              <a:solidFill>
                <a:srgbClr val="000000"/>
              </a:solidFill>
            </a:endParaRPr>
          </a:p>
        </p:txBody>
      </p:sp>
      <p:sp>
        <p:nvSpPr>
          <p:cNvPr id="3" name="Content Placeholder 2"/>
          <p:cNvSpPr>
            <a:spLocks noGrp="1"/>
          </p:cNvSpPr>
          <p:nvPr>
            <p:ph idx="1"/>
          </p:nvPr>
        </p:nvSpPr>
        <p:spPr>
          <a:xfrm>
            <a:off x="955675" y="1811855"/>
            <a:ext cx="7232650" cy="4291013"/>
          </a:xfrm>
        </p:spPr>
        <p:txBody>
          <a:bodyPr>
            <a:normAutofit fontScale="85000" lnSpcReduction="10000"/>
          </a:bodyPr>
          <a:lstStyle/>
          <a:p>
            <a:r>
              <a:rPr lang="en-US" dirty="0" smtClean="0">
                <a:solidFill>
                  <a:srgbClr val="000000"/>
                </a:solidFill>
              </a:rPr>
              <a:t>Summarize findings from the assessments and provide feedback to the client</a:t>
            </a:r>
          </a:p>
          <a:p>
            <a:r>
              <a:rPr lang="en-US" dirty="0" smtClean="0">
                <a:solidFill>
                  <a:srgbClr val="000000"/>
                </a:solidFill>
              </a:rPr>
              <a:t>Match clients to the least intensive and restrictive treatment that can support improvement effectively </a:t>
            </a:r>
          </a:p>
          <a:p>
            <a:r>
              <a:rPr lang="en-US" dirty="0" smtClean="0">
                <a:solidFill>
                  <a:srgbClr val="000000"/>
                </a:solidFill>
              </a:rPr>
              <a:t>Collaborate with client (and significant others) to develop individualized interventions of variable intensity and duration that meet each client’s needs, rather than fitting the person into a predefined program.</a:t>
            </a:r>
          </a:p>
          <a:p>
            <a:pPr lvl="1"/>
            <a:r>
              <a:rPr lang="en-US" sz="1900" u="sng" dirty="0" smtClean="0">
                <a:solidFill>
                  <a:srgbClr val="000000"/>
                </a:solidFill>
              </a:rPr>
              <a:t>THE TREATMENT PLAN SHOULD BE DEVELOPED WITHIN THE FIRST 2 ENCOUNTERS WITH THE CLIENT</a:t>
            </a:r>
          </a:p>
          <a:p>
            <a:r>
              <a:rPr lang="en-US" dirty="0" smtClean="0">
                <a:solidFill>
                  <a:srgbClr val="000000"/>
                </a:solidFill>
              </a:rPr>
              <a:t>Follow client’s lead on problem prioritization</a:t>
            </a:r>
          </a:p>
          <a:p>
            <a:endParaRPr lang="en-US" dirty="0"/>
          </a:p>
        </p:txBody>
      </p:sp>
    </p:spTree>
    <p:extLst>
      <p:ext uri="{BB962C8B-B14F-4D97-AF65-F5344CB8AC3E}">
        <p14:creationId xmlns:p14="http://schemas.microsoft.com/office/powerpoint/2010/main" val="4069780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Primary Objectives</a:t>
            </a:r>
            <a:endParaRPr lang="en-US" dirty="0"/>
          </a:p>
        </p:txBody>
      </p:sp>
      <p:sp>
        <p:nvSpPr>
          <p:cNvPr id="3" name="Content Placeholder 2"/>
          <p:cNvSpPr>
            <a:spLocks noGrp="1"/>
          </p:cNvSpPr>
          <p:nvPr>
            <p:ph idx="1"/>
          </p:nvPr>
        </p:nvSpPr>
        <p:spPr>
          <a:xfrm>
            <a:off x="779463" y="1600201"/>
            <a:ext cx="7232650" cy="2936868"/>
          </a:xfrm>
        </p:spPr>
        <p:txBody>
          <a:bodyPr/>
          <a:lstStyle/>
          <a:p>
            <a:r>
              <a:rPr lang="en-US" dirty="0" smtClean="0">
                <a:solidFill>
                  <a:srgbClr val="000000"/>
                </a:solidFill>
              </a:rPr>
              <a:t>Achieve a lifestyle that is free of the client’s core presenting issue</a:t>
            </a:r>
          </a:p>
          <a:p>
            <a:r>
              <a:rPr lang="en-US" dirty="0" smtClean="0">
                <a:solidFill>
                  <a:srgbClr val="000000"/>
                </a:solidFill>
              </a:rPr>
              <a:t>Improve life functioning</a:t>
            </a:r>
          </a:p>
          <a:p>
            <a:r>
              <a:rPr lang="en-US" dirty="0" smtClean="0">
                <a:solidFill>
                  <a:srgbClr val="000000"/>
                </a:solidFill>
              </a:rPr>
              <a:t>Prevent relapse or reduce the frequency and severity of relapses </a:t>
            </a:r>
            <a:endParaRPr lang="en-US" dirty="0">
              <a:solidFill>
                <a:srgbClr val="000000"/>
              </a:solidFill>
            </a:endParaRPr>
          </a:p>
        </p:txBody>
      </p:sp>
      <p:sp>
        <p:nvSpPr>
          <p:cNvPr id="4" name="TextBox 3"/>
          <p:cNvSpPr txBox="1"/>
          <p:nvPr/>
        </p:nvSpPr>
        <p:spPr>
          <a:xfrm>
            <a:off x="5992225" y="4906938"/>
            <a:ext cx="2019887" cy="369332"/>
          </a:xfrm>
          <a:prstGeom prst="rect">
            <a:avLst/>
          </a:prstGeom>
          <a:noFill/>
        </p:spPr>
        <p:txBody>
          <a:bodyPr wrap="square" rtlCol="0">
            <a:spAutoFit/>
          </a:bodyPr>
          <a:lstStyle/>
          <a:p>
            <a:r>
              <a:rPr lang="en-US" dirty="0" smtClean="0"/>
              <a:t>SAMHSA 2006</a:t>
            </a:r>
            <a:endParaRPr lang="en-US" dirty="0"/>
          </a:p>
        </p:txBody>
      </p:sp>
    </p:spTree>
    <p:extLst>
      <p:ext uri="{BB962C8B-B14F-4D97-AF65-F5344CB8AC3E}">
        <p14:creationId xmlns:p14="http://schemas.microsoft.com/office/powerpoint/2010/main" val="3223979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Planning</a:t>
            </a:r>
            <a:endParaRPr lang="en-US" dirty="0"/>
          </a:p>
        </p:txBody>
      </p:sp>
      <p:sp>
        <p:nvSpPr>
          <p:cNvPr id="3" name="Content Placeholder 2"/>
          <p:cNvSpPr>
            <a:spLocks noGrp="1"/>
          </p:cNvSpPr>
          <p:nvPr>
            <p:ph idx="1"/>
          </p:nvPr>
        </p:nvSpPr>
        <p:spPr>
          <a:xfrm>
            <a:off x="663190" y="1232648"/>
            <a:ext cx="7699761" cy="4081146"/>
          </a:xfrm>
        </p:spPr>
        <p:txBody>
          <a:bodyPr>
            <a:normAutofit fontScale="77500" lnSpcReduction="20000"/>
          </a:bodyPr>
          <a:lstStyle/>
          <a:p>
            <a:r>
              <a:rPr lang="en-US" dirty="0" smtClean="0">
                <a:solidFill>
                  <a:srgbClr val="000000"/>
                </a:solidFill>
              </a:rPr>
              <a:t>A thorough and collaborative treatment plan should include the following elements:</a:t>
            </a:r>
          </a:p>
          <a:p>
            <a:pPr lvl="1"/>
            <a:r>
              <a:rPr lang="en-US" b="1" dirty="0" smtClean="0">
                <a:solidFill>
                  <a:srgbClr val="000000"/>
                </a:solidFill>
              </a:rPr>
              <a:t>Rationale</a:t>
            </a:r>
            <a:r>
              <a:rPr lang="en-US" dirty="0" smtClean="0">
                <a:solidFill>
                  <a:srgbClr val="000000"/>
                </a:solidFill>
              </a:rPr>
              <a:t> – providing the client a considerate explanation of the purpose and importance of the treatment plan</a:t>
            </a:r>
          </a:p>
          <a:p>
            <a:pPr lvl="1"/>
            <a:r>
              <a:rPr lang="en-US" b="1" dirty="0" smtClean="0">
                <a:solidFill>
                  <a:srgbClr val="000000"/>
                </a:solidFill>
              </a:rPr>
              <a:t>Problems</a:t>
            </a:r>
            <a:r>
              <a:rPr lang="en-US" dirty="0" smtClean="0">
                <a:solidFill>
                  <a:srgbClr val="000000"/>
                </a:solidFill>
              </a:rPr>
              <a:t> – specifying a list of the client’s primary issues</a:t>
            </a:r>
          </a:p>
          <a:p>
            <a:pPr lvl="1"/>
            <a:r>
              <a:rPr lang="en-US" b="1" dirty="0" smtClean="0">
                <a:solidFill>
                  <a:srgbClr val="000000"/>
                </a:solidFill>
              </a:rPr>
              <a:t>Individualized goals </a:t>
            </a:r>
            <a:r>
              <a:rPr lang="en-US" dirty="0" smtClean="0">
                <a:solidFill>
                  <a:srgbClr val="000000"/>
                </a:solidFill>
              </a:rPr>
              <a:t>– focused on resolution or reduction of identified problems</a:t>
            </a:r>
          </a:p>
          <a:p>
            <a:pPr lvl="1"/>
            <a:r>
              <a:rPr lang="en-US" b="1" dirty="0" smtClean="0">
                <a:solidFill>
                  <a:srgbClr val="000000"/>
                </a:solidFill>
              </a:rPr>
              <a:t>Objectives</a:t>
            </a:r>
            <a:r>
              <a:rPr lang="en-US" dirty="0" smtClean="0">
                <a:solidFill>
                  <a:srgbClr val="000000"/>
                </a:solidFill>
              </a:rPr>
              <a:t> – a subset of smaller, important, manageable and realistic steps toward the goals</a:t>
            </a:r>
          </a:p>
          <a:p>
            <a:pPr lvl="1"/>
            <a:r>
              <a:rPr lang="en-US" b="1" dirty="0" smtClean="0">
                <a:solidFill>
                  <a:srgbClr val="000000"/>
                </a:solidFill>
              </a:rPr>
              <a:t>Interventions</a:t>
            </a:r>
            <a:r>
              <a:rPr lang="en-US" dirty="0" smtClean="0">
                <a:solidFill>
                  <a:srgbClr val="000000"/>
                </a:solidFill>
              </a:rPr>
              <a:t> – methods to use in meeting the objectives</a:t>
            </a:r>
          </a:p>
          <a:p>
            <a:pPr lvl="1"/>
            <a:r>
              <a:rPr lang="en-US" b="1" dirty="0" smtClean="0">
                <a:solidFill>
                  <a:srgbClr val="000000"/>
                </a:solidFill>
              </a:rPr>
              <a:t>Target dates</a:t>
            </a:r>
            <a:r>
              <a:rPr lang="en-US" dirty="0" smtClean="0">
                <a:solidFill>
                  <a:srgbClr val="000000"/>
                </a:solidFill>
              </a:rPr>
              <a:t> – time frame in which an objective will be met. Promotes structure, prioritization and accountability</a:t>
            </a:r>
          </a:p>
          <a:p>
            <a:pPr lvl="1"/>
            <a:r>
              <a:rPr lang="en-US" b="1" dirty="0" smtClean="0">
                <a:solidFill>
                  <a:srgbClr val="000000"/>
                </a:solidFill>
              </a:rPr>
              <a:t>Responsible persons </a:t>
            </a:r>
            <a:r>
              <a:rPr lang="en-US" dirty="0" smtClean="0">
                <a:solidFill>
                  <a:srgbClr val="000000"/>
                </a:solidFill>
              </a:rPr>
              <a:t>– all the necessary parties involved in order to meet specific objectives </a:t>
            </a:r>
            <a:endParaRPr lang="en-US" dirty="0">
              <a:solidFill>
                <a:srgbClr val="000000"/>
              </a:solidFill>
            </a:endParaRPr>
          </a:p>
        </p:txBody>
      </p:sp>
      <p:sp>
        <p:nvSpPr>
          <p:cNvPr id="4" name="TextBox 3"/>
          <p:cNvSpPr txBox="1"/>
          <p:nvPr/>
        </p:nvSpPr>
        <p:spPr>
          <a:xfrm>
            <a:off x="1011033" y="5313794"/>
            <a:ext cx="6916951" cy="923330"/>
          </a:xfrm>
          <a:prstGeom prst="rect">
            <a:avLst/>
          </a:prstGeom>
          <a:noFill/>
        </p:spPr>
        <p:txBody>
          <a:bodyPr wrap="square" rtlCol="0">
            <a:spAutoFit/>
          </a:bodyPr>
          <a:lstStyle/>
          <a:p>
            <a:r>
              <a:rPr lang="en-US" u="sng" dirty="0" smtClean="0"/>
              <a:t>Treatment plans should be reviewed and updated at least every two weeks with client (and significant others when available)</a:t>
            </a:r>
            <a:endParaRPr lang="en-US" u="sng" dirty="0"/>
          </a:p>
        </p:txBody>
      </p:sp>
    </p:spTree>
    <p:extLst>
      <p:ext uri="{BB962C8B-B14F-4D97-AF65-F5344CB8AC3E}">
        <p14:creationId xmlns:p14="http://schemas.microsoft.com/office/powerpoint/2010/main" val="232624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3974"/>
            <a:ext cx="7583488" cy="1143000"/>
          </a:xfrm>
        </p:spPr>
        <p:txBody>
          <a:bodyPr/>
          <a:lstStyle/>
          <a:p>
            <a:r>
              <a:rPr lang="en-US" dirty="0" smtClean="0"/>
              <a:t>Treatment Planning</a:t>
            </a:r>
            <a:endParaRPr lang="en-US" dirty="0"/>
          </a:p>
        </p:txBody>
      </p:sp>
      <p:sp>
        <p:nvSpPr>
          <p:cNvPr id="3" name="Content Placeholder 2"/>
          <p:cNvSpPr>
            <a:spLocks noGrp="1"/>
          </p:cNvSpPr>
          <p:nvPr>
            <p:ph idx="1"/>
          </p:nvPr>
        </p:nvSpPr>
        <p:spPr>
          <a:xfrm>
            <a:off x="955675" y="1735818"/>
            <a:ext cx="7232650" cy="4274965"/>
          </a:xfrm>
        </p:spPr>
        <p:txBody>
          <a:bodyPr numCol="2">
            <a:normAutofit/>
          </a:bodyPr>
          <a:lstStyle/>
          <a:p>
            <a:r>
              <a:rPr lang="en-US" sz="1400" dirty="0" smtClean="0">
                <a:solidFill>
                  <a:srgbClr val="000000"/>
                </a:solidFill>
              </a:rPr>
              <a:t>A few clearly stated, unambiguous goals that do not compete with one another</a:t>
            </a:r>
          </a:p>
          <a:p>
            <a:r>
              <a:rPr lang="en-US" sz="1400" dirty="0" smtClean="0">
                <a:solidFill>
                  <a:srgbClr val="000000"/>
                </a:solidFill>
              </a:rPr>
              <a:t>Specific actions for addressing each goal</a:t>
            </a:r>
          </a:p>
          <a:p>
            <a:r>
              <a:rPr lang="en-US" sz="1400" dirty="0" smtClean="0">
                <a:solidFill>
                  <a:srgbClr val="000000"/>
                </a:solidFill>
              </a:rPr>
              <a:t>Objective, easily measureable criteria for monitoring whether actions are completed and goals are accomplished</a:t>
            </a:r>
          </a:p>
          <a:p>
            <a:r>
              <a:rPr lang="en-US" sz="1400" dirty="0" smtClean="0">
                <a:solidFill>
                  <a:srgbClr val="000000"/>
                </a:solidFill>
              </a:rPr>
              <a:t>The sequence in which goals are addressed and activities undertaken</a:t>
            </a:r>
          </a:p>
          <a:p>
            <a:r>
              <a:rPr lang="en-US" sz="1400" dirty="0" smtClean="0">
                <a:solidFill>
                  <a:srgbClr val="000000"/>
                </a:solidFill>
              </a:rPr>
              <a:t>A specified timeline or target date for goals</a:t>
            </a:r>
          </a:p>
          <a:p>
            <a:r>
              <a:rPr lang="en-US" sz="1400" dirty="0" smtClean="0">
                <a:solidFill>
                  <a:srgbClr val="000000"/>
                </a:solidFill>
              </a:rPr>
              <a:t>The resources, responsible persons, or activities required</a:t>
            </a:r>
          </a:p>
          <a:p>
            <a:r>
              <a:rPr lang="en-US" sz="1400" dirty="0" smtClean="0">
                <a:solidFill>
                  <a:srgbClr val="000000"/>
                </a:solidFill>
              </a:rPr>
              <a:t>Specific dates for reviewing the treatment plan and modifying it to reflect problems addressed or emerging issues to be assessed</a:t>
            </a:r>
          </a:p>
          <a:p>
            <a:r>
              <a:rPr lang="en-US" sz="1400" dirty="0" smtClean="0">
                <a:solidFill>
                  <a:srgbClr val="000000"/>
                </a:solidFill>
              </a:rPr>
              <a:t>A signature line for the client to indicate participation in development of the treatment plan and agreement with its specifications</a:t>
            </a:r>
            <a:endParaRPr lang="en-US" sz="1400" dirty="0">
              <a:solidFill>
                <a:srgbClr val="000000"/>
              </a:solidFill>
            </a:endParaRPr>
          </a:p>
        </p:txBody>
      </p:sp>
      <p:sp>
        <p:nvSpPr>
          <p:cNvPr id="5" name="TextBox 4"/>
          <p:cNvSpPr txBox="1"/>
          <p:nvPr/>
        </p:nvSpPr>
        <p:spPr>
          <a:xfrm>
            <a:off x="955675" y="1208510"/>
            <a:ext cx="6793654" cy="369332"/>
          </a:xfrm>
          <a:prstGeom prst="rect">
            <a:avLst/>
          </a:prstGeom>
          <a:noFill/>
        </p:spPr>
        <p:txBody>
          <a:bodyPr wrap="square" rtlCol="0">
            <a:spAutoFit/>
          </a:bodyPr>
          <a:lstStyle/>
          <a:p>
            <a:r>
              <a:rPr lang="en-US" dirty="0" smtClean="0"/>
              <a:t>Most treatment plans also include:</a:t>
            </a:r>
            <a:endParaRPr lang="en-US" dirty="0"/>
          </a:p>
        </p:txBody>
      </p:sp>
    </p:spTree>
    <p:extLst>
      <p:ext uri="{BB962C8B-B14F-4D97-AF65-F5344CB8AC3E}">
        <p14:creationId xmlns:p14="http://schemas.microsoft.com/office/powerpoint/2010/main" val="3997837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4" y="89647"/>
            <a:ext cx="8495150" cy="1143000"/>
          </a:xfrm>
        </p:spPr>
        <p:txBody>
          <a:bodyPr/>
          <a:lstStyle/>
          <a:p>
            <a:r>
              <a:rPr lang="en-US" dirty="0" smtClean="0"/>
              <a:t>Creating the Problem List</a:t>
            </a:r>
            <a:endParaRPr lang="en-US" dirty="0"/>
          </a:p>
        </p:txBody>
      </p:sp>
      <p:sp>
        <p:nvSpPr>
          <p:cNvPr id="3" name="Content Placeholder 2"/>
          <p:cNvSpPr>
            <a:spLocks noGrp="1"/>
          </p:cNvSpPr>
          <p:nvPr>
            <p:ph idx="1"/>
          </p:nvPr>
        </p:nvSpPr>
        <p:spPr/>
        <p:txBody>
          <a:bodyPr/>
          <a:lstStyle/>
          <a:p>
            <a:r>
              <a:rPr lang="en-US" dirty="0" smtClean="0">
                <a:solidFill>
                  <a:srgbClr val="000000"/>
                </a:solidFill>
              </a:rPr>
              <a:t>This list (like the treatment plan) must be fluid and evolving</a:t>
            </a:r>
          </a:p>
          <a:p>
            <a:r>
              <a:rPr lang="en-US" dirty="0" smtClean="0">
                <a:solidFill>
                  <a:srgbClr val="000000"/>
                </a:solidFill>
              </a:rPr>
              <a:t>Problem statements are abstract</a:t>
            </a:r>
          </a:p>
          <a:p>
            <a:r>
              <a:rPr lang="en-US" dirty="0" smtClean="0">
                <a:solidFill>
                  <a:srgbClr val="000000"/>
                </a:solidFill>
              </a:rPr>
              <a:t>Problems are evidenced by signs (what you see) and symptoms (what the patient reports)</a:t>
            </a:r>
          </a:p>
          <a:p>
            <a:pPr lvl="1"/>
            <a:r>
              <a:rPr lang="en-US" dirty="0" smtClean="0">
                <a:solidFill>
                  <a:srgbClr val="000000"/>
                </a:solidFill>
              </a:rPr>
              <a:t>All problems should be substantiated by specific physical, emotional, or behavioral signs and/or symptoms</a:t>
            </a:r>
            <a:endParaRPr lang="en-US" dirty="0">
              <a:solidFill>
                <a:srgbClr val="000000"/>
              </a:solidFill>
            </a:endParaRPr>
          </a:p>
        </p:txBody>
      </p:sp>
    </p:spTree>
    <p:extLst>
      <p:ext uri="{BB962C8B-B14F-4D97-AF65-F5344CB8AC3E}">
        <p14:creationId xmlns:p14="http://schemas.microsoft.com/office/powerpoint/2010/main" val="300568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955675" y="1390607"/>
            <a:ext cx="7232650" cy="4291013"/>
          </a:xfrm>
        </p:spPr>
        <p:txBody>
          <a:bodyPr>
            <a:normAutofit lnSpcReduction="10000"/>
          </a:bodyPr>
          <a:lstStyle/>
          <a:p>
            <a:r>
              <a:rPr lang="en-US" dirty="0" smtClean="0">
                <a:solidFill>
                  <a:srgbClr val="000000"/>
                </a:solidFill>
              </a:rPr>
              <a:t>Are more than the elimination of pathology</a:t>
            </a:r>
          </a:p>
          <a:p>
            <a:r>
              <a:rPr lang="en-US" dirty="0" smtClean="0">
                <a:solidFill>
                  <a:srgbClr val="000000"/>
                </a:solidFill>
              </a:rPr>
              <a:t>Are behaviors that will be elicited in the client</a:t>
            </a:r>
          </a:p>
          <a:p>
            <a:r>
              <a:rPr lang="en-US" dirty="0" smtClean="0">
                <a:solidFill>
                  <a:srgbClr val="000000"/>
                </a:solidFill>
              </a:rPr>
              <a:t>Are more effective methods of coping that can be learned and implemented</a:t>
            </a:r>
          </a:p>
          <a:p>
            <a:r>
              <a:rPr lang="en-US" dirty="0" smtClean="0">
                <a:solidFill>
                  <a:srgbClr val="000000"/>
                </a:solidFill>
              </a:rPr>
              <a:t>Are active not passive</a:t>
            </a:r>
          </a:p>
          <a:p>
            <a:r>
              <a:rPr lang="en-US" dirty="0" smtClean="0">
                <a:solidFill>
                  <a:srgbClr val="000000"/>
                </a:solidFill>
              </a:rPr>
              <a:t>Are always client (or client’s family) specific</a:t>
            </a:r>
          </a:p>
          <a:p>
            <a:pPr marL="457200" lvl="1">
              <a:spcBef>
                <a:spcPts val="2000"/>
              </a:spcBef>
              <a:buFont typeface="Wingdings" pitchFamily="2" charset="2"/>
              <a:buChar char=""/>
            </a:pPr>
            <a:r>
              <a:rPr lang="en-US" dirty="0" smtClean="0">
                <a:solidFill>
                  <a:srgbClr val="000000"/>
                </a:solidFill>
              </a:rPr>
              <a:t>Are inclusive of objectives</a:t>
            </a:r>
            <a:r>
              <a:rPr lang="en-US" dirty="0">
                <a:solidFill>
                  <a:srgbClr val="000000"/>
                </a:solidFill>
              </a:rPr>
              <a:t>, interventions, timeframes, </a:t>
            </a:r>
            <a:r>
              <a:rPr lang="en-US" dirty="0" smtClean="0">
                <a:solidFill>
                  <a:srgbClr val="000000"/>
                </a:solidFill>
              </a:rPr>
              <a:t>and responsible </a:t>
            </a:r>
            <a:r>
              <a:rPr lang="en-US" dirty="0">
                <a:solidFill>
                  <a:srgbClr val="000000"/>
                </a:solidFill>
              </a:rPr>
              <a:t>persons</a:t>
            </a:r>
          </a:p>
          <a:p>
            <a:endParaRPr lang="en-US" dirty="0" smtClean="0">
              <a:solidFill>
                <a:srgbClr val="000000"/>
              </a:solidFill>
            </a:endParaRPr>
          </a:p>
          <a:p>
            <a:endParaRPr lang="en-US" dirty="0" smtClean="0"/>
          </a:p>
          <a:p>
            <a:endParaRPr lang="en-US" dirty="0"/>
          </a:p>
        </p:txBody>
      </p:sp>
    </p:spTree>
    <p:extLst>
      <p:ext uri="{BB962C8B-B14F-4D97-AF65-F5344CB8AC3E}">
        <p14:creationId xmlns:p14="http://schemas.microsoft.com/office/powerpoint/2010/main" val="251778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87" y="274582"/>
            <a:ext cx="7869764" cy="1143000"/>
          </a:xfrm>
        </p:spPr>
        <p:txBody>
          <a:bodyPr/>
          <a:lstStyle/>
          <a:p>
            <a:r>
              <a:rPr lang="en-US" dirty="0" smtClean="0"/>
              <a:t>Hints for Developing Initial Goals</a:t>
            </a:r>
            <a:endParaRPr lang="en-US" dirty="0"/>
          </a:p>
        </p:txBody>
      </p:sp>
      <p:sp>
        <p:nvSpPr>
          <p:cNvPr id="3" name="Content Placeholder 2"/>
          <p:cNvSpPr>
            <a:spLocks noGrp="1"/>
          </p:cNvSpPr>
          <p:nvPr>
            <p:ph idx="1"/>
          </p:nvPr>
        </p:nvSpPr>
        <p:spPr>
          <a:xfrm>
            <a:off x="955675" y="1760476"/>
            <a:ext cx="7232650" cy="4291013"/>
          </a:xfrm>
        </p:spPr>
        <p:txBody>
          <a:bodyPr/>
          <a:lstStyle/>
          <a:p>
            <a:r>
              <a:rPr lang="en-US" dirty="0" smtClean="0">
                <a:solidFill>
                  <a:srgbClr val="000000"/>
                </a:solidFill>
              </a:rPr>
              <a:t>Increase client’s self-efficacy in order to make beneficial change</a:t>
            </a:r>
          </a:p>
          <a:p>
            <a:pPr lvl="1"/>
            <a:r>
              <a:rPr lang="en-US" dirty="0" smtClean="0">
                <a:solidFill>
                  <a:srgbClr val="000000"/>
                </a:solidFill>
              </a:rPr>
              <a:t>Follow client’s lead on problem prioritization</a:t>
            </a:r>
          </a:p>
          <a:p>
            <a:pPr lvl="1"/>
            <a:r>
              <a:rPr lang="en-US" dirty="0" smtClean="0">
                <a:solidFill>
                  <a:srgbClr val="000000"/>
                </a:solidFill>
              </a:rPr>
              <a:t>Choose tasks with high chance of success (keeping appointments, med regiment)</a:t>
            </a:r>
          </a:p>
          <a:p>
            <a:pPr lvl="1"/>
            <a:r>
              <a:rPr lang="en-US" dirty="0" smtClean="0">
                <a:solidFill>
                  <a:srgbClr val="000000"/>
                </a:solidFill>
              </a:rPr>
              <a:t>Learn from vicarious experiences (group work)</a:t>
            </a:r>
          </a:p>
          <a:p>
            <a:pPr lvl="1"/>
            <a:r>
              <a:rPr lang="en-US" dirty="0" smtClean="0">
                <a:solidFill>
                  <a:srgbClr val="000000"/>
                </a:solidFill>
              </a:rPr>
              <a:t>Persuade clients that they can and should change (psychoeducation, Person Centered approach, family therapy)</a:t>
            </a:r>
          </a:p>
          <a:p>
            <a:pPr lvl="1"/>
            <a:endParaRPr lang="en-US" dirty="0"/>
          </a:p>
        </p:txBody>
      </p:sp>
    </p:spTree>
    <p:extLst>
      <p:ext uri="{BB962C8B-B14F-4D97-AF65-F5344CB8AC3E}">
        <p14:creationId xmlns:p14="http://schemas.microsoft.com/office/powerpoint/2010/main" val="2679649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955675" y="1316381"/>
            <a:ext cx="7232650" cy="4291013"/>
          </a:xfrm>
        </p:spPr>
        <p:txBody>
          <a:bodyPr/>
          <a:lstStyle/>
          <a:p>
            <a:r>
              <a:rPr lang="en-US" dirty="0" smtClean="0">
                <a:solidFill>
                  <a:srgbClr val="000000"/>
                </a:solidFill>
              </a:rPr>
              <a:t>Are concrete behaviors that can be witnessed</a:t>
            </a:r>
          </a:p>
          <a:p>
            <a:r>
              <a:rPr lang="en-US" dirty="0" smtClean="0">
                <a:solidFill>
                  <a:srgbClr val="000000"/>
                </a:solidFill>
              </a:rPr>
              <a:t>Are clearly defined</a:t>
            </a:r>
          </a:p>
          <a:p>
            <a:r>
              <a:rPr lang="en-US" dirty="0" smtClean="0">
                <a:solidFill>
                  <a:srgbClr val="000000"/>
                </a:solidFill>
              </a:rPr>
              <a:t>Are measurable</a:t>
            </a:r>
          </a:p>
          <a:p>
            <a:r>
              <a:rPr lang="en-US" dirty="0" smtClean="0">
                <a:solidFill>
                  <a:srgbClr val="000000"/>
                </a:solidFill>
              </a:rPr>
              <a:t>Are directed at specific change(s)</a:t>
            </a:r>
          </a:p>
          <a:p>
            <a:r>
              <a:rPr lang="en-US" dirty="0" smtClean="0">
                <a:solidFill>
                  <a:srgbClr val="000000"/>
                </a:solidFill>
              </a:rPr>
              <a:t>Are aimed at goals and include interventions, timeframes, and responsible persons</a:t>
            </a:r>
          </a:p>
          <a:p>
            <a:endParaRPr lang="en-US" dirty="0" smtClean="0"/>
          </a:p>
          <a:p>
            <a:endParaRPr lang="en-US" dirty="0"/>
          </a:p>
        </p:txBody>
      </p:sp>
    </p:spTree>
    <p:extLst>
      <p:ext uri="{BB962C8B-B14F-4D97-AF65-F5344CB8AC3E}">
        <p14:creationId xmlns:p14="http://schemas.microsoft.com/office/powerpoint/2010/main" val="2122595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IOP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0000"/>
                </a:solidFill>
              </a:rPr>
              <a:t>Structured program that occurs a minimum of 3 days/week and maintains at least 9 hours/week for adults and 6 hours/week for children</a:t>
            </a:r>
          </a:p>
          <a:p>
            <a:r>
              <a:rPr lang="en-US" dirty="0" smtClean="0">
                <a:solidFill>
                  <a:srgbClr val="000000"/>
                </a:solidFill>
              </a:rPr>
              <a:t>Primarily counseling and education about mental health and addiction-related problems</a:t>
            </a:r>
          </a:p>
          <a:p>
            <a:r>
              <a:rPr lang="en-US" dirty="0" smtClean="0">
                <a:solidFill>
                  <a:srgbClr val="000000"/>
                </a:solidFill>
              </a:rPr>
              <a:t>Address moderate behavioral health concerns at a level that is less intensive than partial hospitalization and more intensive than traditional outpatient programs</a:t>
            </a:r>
          </a:p>
          <a:p>
            <a:r>
              <a:rPr lang="en-US" dirty="0" smtClean="0">
                <a:solidFill>
                  <a:srgbClr val="000000"/>
                </a:solidFill>
              </a:rPr>
              <a:t>Step-up/down care that varies in intensity and duration based on the individual’s needs</a:t>
            </a:r>
          </a:p>
          <a:p>
            <a:r>
              <a:rPr lang="en-US" dirty="0" smtClean="0">
                <a:solidFill>
                  <a:srgbClr val="000000"/>
                </a:solidFill>
              </a:rPr>
              <a:t>Most IOPs last 30-60 days followed by outpatient continuing care</a:t>
            </a:r>
          </a:p>
          <a:p>
            <a:pPr marL="0" indent="0">
              <a:buNone/>
            </a:pPr>
            <a:endParaRPr lang="en-US" dirty="0" smtClean="0"/>
          </a:p>
          <a:p>
            <a:endParaRPr lang="en-US" dirty="0"/>
          </a:p>
        </p:txBody>
      </p:sp>
    </p:spTree>
    <p:extLst>
      <p:ext uri="{BB962C8B-B14F-4D97-AF65-F5344CB8AC3E}">
        <p14:creationId xmlns:p14="http://schemas.microsoft.com/office/powerpoint/2010/main" val="17177352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0000"/>
                </a:solidFill>
              </a:rPr>
              <a:t>Even more specific actions that are taken specifically to ensure the identified objectives are accomplished</a:t>
            </a:r>
          </a:p>
          <a:p>
            <a:pPr lvl="1"/>
            <a:r>
              <a:rPr lang="en-US" dirty="0" smtClean="0">
                <a:solidFill>
                  <a:srgbClr val="000000"/>
                </a:solidFill>
              </a:rPr>
              <a:t>There should be a minimum of one intervention/objective</a:t>
            </a:r>
          </a:p>
          <a:p>
            <a:pPr lvl="1"/>
            <a:r>
              <a:rPr lang="en-US" dirty="0" smtClean="0">
                <a:solidFill>
                  <a:srgbClr val="000000"/>
                </a:solidFill>
              </a:rPr>
              <a:t>If the objective is not met, additional interventions should be implemented</a:t>
            </a:r>
          </a:p>
          <a:p>
            <a:r>
              <a:rPr lang="en-US" dirty="0">
                <a:solidFill>
                  <a:srgbClr val="000000"/>
                </a:solidFill>
              </a:rPr>
              <a:t>Could include every treatment from any of the multidisciplinary team members.</a:t>
            </a:r>
          </a:p>
          <a:p>
            <a:pPr lvl="1"/>
            <a:r>
              <a:rPr lang="en-US" dirty="0">
                <a:solidFill>
                  <a:srgbClr val="000000"/>
                </a:solidFill>
              </a:rPr>
              <a:t>The person(s) responsible for the intervention must </a:t>
            </a:r>
            <a:r>
              <a:rPr lang="en-US" dirty="0" smtClean="0">
                <a:solidFill>
                  <a:srgbClr val="000000"/>
                </a:solidFill>
              </a:rPr>
              <a:t>develop </a:t>
            </a:r>
            <a:r>
              <a:rPr lang="en-US" dirty="0">
                <a:solidFill>
                  <a:srgbClr val="000000"/>
                </a:solidFill>
              </a:rPr>
              <a:t>a target date for the completion of the intervention </a:t>
            </a:r>
            <a:r>
              <a:rPr lang="en-US" dirty="0" smtClean="0">
                <a:solidFill>
                  <a:srgbClr val="000000"/>
                </a:solidFill>
              </a:rPr>
              <a:t>and be </a:t>
            </a:r>
            <a:r>
              <a:rPr lang="en-US" dirty="0">
                <a:solidFill>
                  <a:srgbClr val="000000"/>
                </a:solidFill>
              </a:rPr>
              <a:t>must listed below the intervention in the write up of the treatment plan</a:t>
            </a:r>
          </a:p>
          <a:p>
            <a:pPr lvl="1"/>
            <a:endParaRPr lang="en-US" dirty="0" smtClean="0"/>
          </a:p>
          <a:p>
            <a:pPr marL="457200" lvl="1" indent="0">
              <a:buNone/>
            </a:pPr>
            <a:r>
              <a:rPr lang="en-US" dirty="0" smtClean="0"/>
              <a:t> </a:t>
            </a:r>
            <a:endParaRPr lang="en-US" dirty="0"/>
          </a:p>
        </p:txBody>
      </p:sp>
    </p:spTree>
    <p:extLst>
      <p:ext uri="{BB962C8B-B14F-4D97-AF65-F5344CB8AC3E}">
        <p14:creationId xmlns:p14="http://schemas.microsoft.com/office/powerpoint/2010/main" val="957250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rPr>
              <a:t>Goal: Client will learn to express negative feelings to his loved ones.</a:t>
            </a:r>
          </a:p>
          <a:p>
            <a:pPr lvl="1"/>
            <a:r>
              <a:rPr lang="en-US" dirty="0" smtClean="0">
                <a:solidFill>
                  <a:srgbClr val="000000"/>
                </a:solidFill>
              </a:rPr>
              <a:t>Objective: Client will share his genuine reactions at this weeks Process Group.</a:t>
            </a:r>
          </a:p>
          <a:p>
            <a:pPr lvl="1"/>
            <a:r>
              <a:rPr lang="en-US" dirty="0" smtClean="0">
                <a:solidFill>
                  <a:srgbClr val="000000"/>
                </a:solidFill>
              </a:rPr>
              <a:t>Intervention: Assign the client to write a list of five negative consequences to withholding his feelings.</a:t>
            </a:r>
          </a:p>
          <a:p>
            <a:pPr lvl="1"/>
            <a:r>
              <a:rPr lang="en-US" dirty="0" smtClean="0">
                <a:solidFill>
                  <a:srgbClr val="000000"/>
                </a:solidFill>
              </a:rPr>
              <a:t>Target date: the end of this week</a:t>
            </a:r>
          </a:p>
          <a:p>
            <a:pPr lvl="1"/>
            <a:r>
              <a:rPr lang="en-US" dirty="0" smtClean="0">
                <a:solidFill>
                  <a:srgbClr val="000000"/>
                </a:solidFill>
              </a:rPr>
              <a:t>Responsible person(s): Group counselor, individual counselor, client </a:t>
            </a:r>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3994237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000000"/>
                </a:solidFill>
              </a:rPr>
              <a:t>Goal</a:t>
            </a:r>
            <a:r>
              <a:rPr lang="en-US" dirty="0">
                <a:solidFill>
                  <a:srgbClr val="000000"/>
                </a:solidFill>
              </a:rPr>
              <a:t>: Client will learn coping skills to alleviate depressed mood and return to a level of healthy effective functioning.</a:t>
            </a:r>
          </a:p>
          <a:p>
            <a:pPr lvl="1"/>
            <a:r>
              <a:rPr lang="en-US" dirty="0">
                <a:solidFill>
                  <a:srgbClr val="000000"/>
                </a:solidFill>
              </a:rPr>
              <a:t>Objective</a:t>
            </a:r>
            <a:r>
              <a:rPr lang="en-US" dirty="0" smtClean="0">
                <a:solidFill>
                  <a:srgbClr val="000000"/>
                </a:solidFill>
              </a:rPr>
              <a:t>: Describe current and past experiences with depression complete with its impact on function and attempts to resolve it. </a:t>
            </a:r>
          </a:p>
          <a:p>
            <a:pPr lvl="1"/>
            <a:r>
              <a:rPr lang="en-US" dirty="0" smtClean="0">
                <a:solidFill>
                  <a:srgbClr val="000000"/>
                </a:solidFill>
              </a:rPr>
              <a:t>Intervention: Have the client </a:t>
            </a:r>
            <a:r>
              <a:rPr lang="en-US" dirty="0">
                <a:solidFill>
                  <a:srgbClr val="000000"/>
                </a:solidFill>
              </a:rPr>
              <a:t>write a list of </a:t>
            </a:r>
            <a:r>
              <a:rPr lang="en-US" dirty="0" smtClean="0">
                <a:solidFill>
                  <a:srgbClr val="000000"/>
                </a:solidFill>
              </a:rPr>
              <a:t>5 irrational beliefs and 5 healthy reframes.</a:t>
            </a:r>
          </a:p>
          <a:p>
            <a:pPr lvl="1"/>
            <a:r>
              <a:rPr lang="en-US" dirty="0" smtClean="0">
                <a:solidFill>
                  <a:srgbClr val="000000"/>
                </a:solidFill>
              </a:rPr>
              <a:t>Target date: 1 week</a:t>
            </a:r>
          </a:p>
          <a:p>
            <a:pPr lvl="1"/>
            <a:r>
              <a:rPr lang="en-US" dirty="0" smtClean="0">
                <a:solidFill>
                  <a:srgbClr val="000000"/>
                </a:solidFill>
              </a:rPr>
              <a:t>Responsible persons: Individual counselor, group counselor, client</a:t>
            </a:r>
            <a:endParaRPr lang="en-US" dirty="0"/>
          </a:p>
        </p:txBody>
      </p:sp>
    </p:spTree>
    <p:extLst>
      <p:ext uri="{BB962C8B-B14F-4D97-AF65-F5344CB8AC3E}">
        <p14:creationId xmlns:p14="http://schemas.microsoft.com/office/powerpoint/2010/main" val="3865189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90" y="89646"/>
            <a:ext cx="8408843" cy="1328187"/>
          </a:xfrm>
        </p:spPr>
        <p:txBody>
          <a:bodyPr/>
          <a:lstStyle/>
          <a:p>
            <a:r>
              <a:rPr lang="en-US" sz="4400" dirty="0" smtClean="0"/>
              <a:t>Determining Goals, Objectives and Interventions</a:t>
            </a:r>
            <a:endParaRPr lang="en-US" sz="4400" dirty="0"/>
          </a:p>
        </p:txBody>
      </p:sp>
      <p:sp>
        <p:nvSpPr>
          <p:cNvPr id="3" name="Content Placeholder 2"/>
          <p:cNvSpPr>
            <a:spLocks noGrp="1"/>
          </p:cNvSpPr>
          <p:nvPr>
            <p:ph idx="1"/>
          </p:nvPr>
        </p:nvSpPr>
        <p:spPr/>
        <p:txBody>
          <a:bodyPr>
            <a:normAutofit fontScale="77500" lnSpcReduction="20000"/>
          </a:bodyPr>
          <a:lstStyle/>
          <a:p>
            <a:r>
              <a:rPr lang="en-US" dirty="0">
                <a:solidFill>
                  <a:srgbClr val="000000"/>
                </a:solidFill>
              </a:rPr>
              <a:t>Goals</a:t>
            </a:r>
          </a:p>
          <a:p>
            <a:pPr lvl="1"/>
            <a:r>
              <a:rPr lang="en-US" dirty="0">
                <a:solidFill>
                  <a:srgbClr val="000000"/>
                </a:solidFill>
              </a:rPr>
              <a:t>What is the client’s maladaptation?</a:t>
            </a:r>
          </a:p>
          <a:p>
            <a:pPr lvl="1"/>
            <a:r>
              <a:rPr lang="en-US" dirty="0">
                <a:solidFill>
                  <a:srgbClr val="000000"/>
                </a:solidFill>
              </a:rPr>
              <a:t>What must the client do differently?</a:t>
            </a:r>
          </a:p>
          <a:p>
            <a:pPr lvl="1"/>
            <a:r>
              <a:rPr lang="en-US" dirty="0">
                <a:solidFill>
                  <a:srgbClr val="000000"/>
                </a:solidFill>
              </a:rPr>
              <a:t>How can we help the client behave in a new way</a:t>
            </a:r>
            <a:r>
              <a:rPr lang="en-US" dirty="0" smtClean="0">
                <a:solidFill>
                  <a:srgbClr val="000000"/>
                </a:solidFill>
              </a:rPr>
              <a:t>?</a:t>
            </a:r>
          </a:p>
          <a:p>
            <a:r>
              <a:rPr lang="en-US" dirty="0">
                <a:solidFill>
                  <a:srgbClr val="000000"/>
                </a:solidFill>
              </a:rPr>
              <a:t>Objectives</a:t>
            </a:r>
          </a:p>
          <a:p>
            <a:pPr lvl="1"/>
            <a:r>
              <a:rPr lang="en-US" dirty="0">
                <a:solidFill>
                  <a:srgbClr val="000000"/>
                </a:solidFill>
              </a:rPr>
              <a:t>What does this </a:t>
            </a:r>
            <a:r>
              <a:rPr lang="en-US" dirty="0" smtClean="0">
                <a:solidFill>
                  <a:srgbClr val="000000"/>
                </a:solidFill>
              </a:rPr>
              <a:t>particular </a:t>
            </a:r>
            <a:r>
              <a:rPr lang="en-US" dirty="0">
                <a:solidFill>
                  <a:srgbClr val="000000"/>
                </a:solidFill>
              </a:rPr>
              <a:t>client need to do to achieve this goal</a:t>
            </a:r>
            <a:r>
              <a:rPr lang="en-US" dirty="0" smtClean="0">
                <a:solidFill>
                  <a:srgbClr val="000000"/>
                </a:solidFill>
              </a:rPr>
              <a:t>?</a:t>
            </a:r>
          </a:p>
          <a:p>
            <a:r>
              <a:rPr lang="en-US" dirty="0" smtClean="0">
                <a:solidFill>
                  <a:srgbClr val="000000"/>
                </a:solidFill>
              </a:rPr>
              <a:t>Interventions</a:t>
            </a:r>
          </a:p>
          <a:p>
            <a:pPr lvl="1"/>
            <a:r>
              <a:rPr lang="en-US" dirty="0" smtClean="0">
                <a:solidFill>
                  <a:srgbClr val="000000"/>
                </a:solidFill>
              </a:rPr>
              <a:t>What specific actions will help this client meet this objective?</a:t>
            </a:r>
          </a:p>
          <a:p>
            <a:pPr lvl="1"/>
            <a:r>
              <a:rPr lang="en-US" dirty="0" smtClean="0">
                <a:solidFill>
                  <a:srgbClr val="000000"/>
                </a:solidFill>
              </a:rPr>
              <a:t>Who does this client need to work with to increase the likely hood of success on this objective?</a:t>
            </a:r>
          </a:p>
          <a:p>
            <a:pPr lvl="1"/>
            <a:r>
              <a:rPr lang="en-US" dirty="0" smtClean="0">
                <a:solidFill>
                  <a:srgbClr val="000000"/>
                </a:solidFill>
              </a:rPr>
              <a:t>Is this intervention S.M.A.R.T.?</a:t>
            </a:r>
          </a:p>
          <a:p>
            <a:pPr marL="457200" lvl="1" indent="0">
              <a:buNone/>
            </a:pPr>
            <a:endParaRPr lang="en-US" dirty="0" smtClean="0"/>
          </a:p>
        </p:txBody>
      </p:sp>
    </p:spTree>
    <p:extLst>
      <p:ext uri="{BB962C8B-B14F-4D97-AF65-F5344CB8AC3E}">
        <p14:creationId xmlns:p14="http://schemas.microsoft.com/office/powerpoint/2010/main" val="31794045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2" y="265493"/>
            <a:ext cx="8470490" cy="1143000"/>
          </a:xfrm>
        </p:spPr>
        <p:txBody>
          <a:bodyPr/>
          <a:lstStyle/>
          <a:p>
            <a:r>
              <a:rPr lang="en-US" sz="4400" dirty="0" smtClean="0"/>
              <a:t>Determining Effectiveness and Review of Treatment Plan</a:t>
            </a:r>
            <a:endParaRPr lang="en-US" sz="4400" dirty="0"/>
          </a:p>
        </p:txBody>
      </p:sp>
      <p:sp>
        <p:nvSpPr>
          <p:cNvPr id="3" name="Content Placeholder 2"/>
          <p:cNvSpPr>
            <a:spLocks noGrp="1"/>
          </p:cNvSpPr>
          <p:nvPr>
            <p:ph idx="1"/>
          </p:nvPr>
        </p:nvSpPr>
        <p:spPr>
          <a:xfrm>
            <a:off x="955675" y="1872762"/>
            <a:ext cx="7232650" cy="4291013"/>
          </a:xfrm>
        </p:spPr>
        <p:txBody>
          <a:bodyPr>
            <a:normAutofit fontScale="85000" lnSpcReduction="20000"/>
          </a:bodyPr>
          <a:lstStyle/>
          <a:p>
            <a:r>
              <a:rPr lang="en-US" dirty="0">
                <a:solidFill>
                  <a:srgbClr val="000000"/>
                </a:solidFill>
              </a:rPr>
              <a:t>Both qualitative and quantitative data must be recorded and tracked to gauge compliance and effectiveness of treatment.</a:t>
            </a:r>
          </a:p>
          <a:p>
            <a:pPr lvl="1"/>
            <a:r>
              <a:rPr lang="en-US" dirty="0">
                <a:solidFill>
                  <a:srgbClr val="000000"/>
                </a:solidFill>
              </a:rPr>
              <a:t>The client and treatment team should both be keeping logs of feelings, thoughts and behaviors</a:t>
            </a:r>
            <a:r>
              <a:rPr lang="en-US" dirty="0" smtClean="0">
                <a:solidFill>
                  <a:srgbClr val="000000"/>
                </a:solidFill>
              </a:rPr>
              <a:t>.</a:t>
            </a:r>
          </a:p>
          <a:p>
            <a:r>
              <a:rPr lang="en-US" dirty="0" smtClean="0">
                <a:solidFill>
                  <a:srgbClr val="000000"/>
                </a:solidFill>
              </a:rPr>
              <a:t>At a minimum the treatment team should be meeting every 2 weeks to review and adapt the treatment plan.</a:t>
            </a:r>
          </a:p>
          <a:p>
            <a:pPr lvl="1"/>
            <a:r>
              <a:rPr lang="en-US" dirty="0" smtClean="0">
                <a:solidFill>
                  <a:srgbClr val="000000"/>
                </a:solidFill>
              </a:rPr>
              <a:t>Staffing occurs to discuss client progress and to ensure client is compliant with interventions.</a:t>
            </a:r>
          </a:p>
          <a:p>
            <a:pPr lvl="2"/>
            <a:r>
              <a:rPr lang="en-US" dirty="0" smtClean="0">
                <a:solidFill>
                  <a:srgbClr val="000000"/>
                </a:solidFill>
              </a:rPr>
              <a:t>Each Major Problem is address and progress is documented</a:t>
            </a:r>
          </a:p>
          <a:p>
            <a:pPr lvl="1"/>
            <a:r>
              <a:rPr lang="en-US" dirty="0" smtClean="0">
                <a:solidFill>
                  <a:srgbClr val="000000"/>
                </a:solidFill>
              </a:rPr>
              <a:t>It is imperative that the plan evolves as the client’s conditions change.</a:t>
            </a:r>
          </a:p>
          <a:p>
            <a:pPr lvl="1"/>
            <a:endParaRPr lang="en-US" dirty="0" smtClean="0"/>
          </a:p>
          <a:p>
            <a:pPr marL="457200" lvl="1" indent="0">
              <a:buNone/>
            </a:pPr>
            <a:endParaRPr lang="en-US" dirty="0"/>
          </a:p>
        </p:txBody>
      </p:sp>
    </p:spTree>
    <p:extLst>
      <p:ext uri="{BB962C8B-B14F-4D97-AF65-F5344CB8AC3E}">
        <p14:creationId xmlns:p14="http://schemas.microsoft.com/office/powerpoint/2010/main" val="574011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a:xfrm>
            <a:off x="308242" y="1047964"/>
            <a:ext cx="8421171" cy="5634348"/>
          </a:xfrm>
        </p:spPr>
        <p:txBody>
          <a:bodyPr>
            <a:normAutofit fontScale="32500" lnSpcReduction="20000"/>
          </a:bodyPr>
          <a:lstStyle/>
          <a:p>
            <a:pPr marL="0" indent="0">
              <a:lnSpc>
                <a:spcPct val="120000"/>
              </a:lnSpc>
              <a:buNone/>
            </a:pPr>
            <a:r>
              <a:rPr lang="en-US" sz="3700" dirty="0" smtClean="0">
                <a:solidFill>
                  <a:srgbClr val="000000"/>
                </a:solidFill>
                <a:effectLst/>
              </a:rPr>
              <a:t>Jacoby </a:t>
            </a:r>
            <a:r>
              <a:rPr lang="en-US" sz="3700" dirty="0">
                <a:solidFill>
                  <a:srgbClr val="000000"/>
                </a:solidFill>
                <a:effectLst/>
              </a:rPr>
              <a:t>is a 21-year-old African-American man, self-referred for </a:t>
            </a:r>
            <a:r>
              <a:rPr lang="en-US" sz="3700" dirty="0" smtClean="0">
                <a:solidFill>
                  <a:srgbClr val="000000"/>
                </a:solidFill>
                <a:effectLst/>
              </a:rPr>
              <a:t>IOP due </a:t>
            </a:r>
            <a:r>
              <a:rPr lang="en-US" sz="3700" dirty="0">
                <a:solidFill>
                  <a:srgbClr val="000000"/>
                </a:solidFill>
                <a:effectLst/>
              </a:rPr>
              <a:t>to drug and alcohol abuse. He is currently unemployed, homeless, and has charges pending due to a number of "bounced" checks written over the past several months. </a:t>
            </a:r>
            <a:r>
              <a:rPr lang="en-US" sz="3700" dirty="0" smtClean="0">
                <a:solidFill>
                  <a:srgbClr val="000000"/>
                </a:solidFill>
                <a:effectLst/>
              </a:rPr>
              <a:t>Jacoby </a:t>
            </a:r>
            <a:r>
              <a:rPr lang="en-US" sz="3700" dirty="0">
                <a:solidFill>
                  <a:srgbClr val="000000"/>
                </a:solidFill>
                <a:effectLst/>
              </a:rPr>
              <a:t>reports that both of his parents were drug addicts and he experienced physical, sexual, and emotional abuse throughout childhood at their hands. His father died of liver disease at the age of 37</a:t>
            </a:r>
            <a:r>
              <a:rPr lang="en-US" sz="3700" dirty="0" smtClean="0">
                <a:solidFill>
                  <a:srgbClr val="000000"/>
                </a:solidFill>
                <a:effectLst/>
              </a:rPr>
              <a:t>. Jacoby </a:t>
            </a:r>
            <a:r>
              <a:rPr lang="en-US" sz="3700" dirty="0">
                <a:solidFill>
                  <a:srgbClr val="000000"/>
                </a:solidFill>
                <a:effectLst/>
              </a:rPr>
              <a:t>also reports that at the age of 14, he was kicked out of his family's home because his father suspected that he was gay. Although they live in the same town, he has not had any contact with either parent for 7 years. </a:t>
            </a:r>
            <a:r>
              <a:rPr lang="en-US" sz="3700" dirty="0" smtClean="0">
                <a:solidFill>
                  <a:srgbClr val="000000"/>
                </a:solidFill>
                <a:effectLst/>
              </a:rPr>
              <a:t>Jacoby </a:t>
            </a:r>
            <a:r>
              <a:rPr lang="en-US" sz="3700" dirty="0">
                <a:solidFill>
                  <a:srgbClr val="000000"/>
                </a:solidFill>
                <a:effectLst/>
              </a:rPr>
              <a:t>describes his relationship with his older sister as "fair." </a:t>
            </a:r>
            <a:r>
              <a:rPr lang="en-US" sz="3700" dirty="0" smtClean="0">
                <a:solidFill>
                  <a:srgbClr val="000000"/>
                </a:solidFill>
                <a:effectLst/>
              </a:rPr>
              <a:t>Jacoby </a:t>
            </a:r>
            <a:r>
              <a:rPr lang="en-US" sz="3700" dirty="0">
                <a:solidFill>
                  <a:srgbClr val="000000"/>
                </a:solidFill>
                <a:effectLst/>
              </a:rPr>
              <a:t>is not presently involved in a steady relationship, but does have a network of friends in the local gay community with whom he has been staying off and on. At the time that he left home, </a:t>
            </a:r>
            <a:r>
              <a:rPr lang="en-US" sz="3700" dirty="0" smtClean="0">
                <a:solidFill>
                  <a:srgbClr val="000000"/>
                </a:solidFill>
                <a:effectLst/>
              </a:rPr>
              <a:t>Jacoby </a:t>
            </a:r>
            <a:r>
              <a:rPr lang="en-US" sz="3700" dirty="0">
                <a:solidFill>
                  <a:srgbClr val="000000"/>
                </a:solidFill>
                <a:effectLst/>
              </a:rPr>
              <a:t>survived by becoming involved in sexual relationships with older men, many of whom were also abusive. He has had numerous sexual partners (both male and female) over the past 7 years, has traded sex for drugs and money, has had sex under the influence of drugs and alcohol, and has been made to have sex against his </a:t>
            </a:r>
            <a:r>
              <a:rPr lang="en-US" sz="3700" dirty="0" smtClean="0">
                <a:solidFill>
                  <a:srgbClr val="000000"/>
                </a:solidFill>
                <a:effectLst/>
              </a:rPr>
              <a:t>will. Jacoby identifies </a:t>
            </a:r>
            <a:r>
              <a:rPr lang="en-US" sz="3700" dirty="0">
                <a:solidFill>
                  <a:srgbClr val="000000"/>
                </a:solidFill>
                <a:effectLst/>
              </a:rPr>
              <a:t>himself as bisexual, not </a:t>
            </a:r>
            <a:r>
              <a:rPr lang="en-US" sz="3700" dirty="0" smtClean="0">
                <a:solidFill>
                  <a:srgbClr val="000000"/>
                </a:solidFill>
                <a:effectLst/>
              </a:rPr>
              <a:t>gay. Jacoby </a:t>
            </a:r>
            <a:r>
              <a:rPr lang="en-US" sz="3700" dirty="0">
                <a:solidFill>
                  <a:srgbClr val="000000"/>
                </a:solidFill>
                <a:effectLst/>
              </a:rPr>
              <a:t>first used alcohol at age 14, when he had his first sexual encounter with a man. He began using other drugs, including inhalants and marijuana by age 16 and amphetamines and cocaine by age 19. </a:t>
            </a:r>
            <a:endParaRPr lang="en-US" sz="3700" dirty="0" smtClean="0">
              <a:solidFill>
                <a:srgbClr val="000000"/>
              </a:solidFill>
              <a:effectLst/>
            </a:endParaRPr>
          </a:p>
          <a:p>
            <a:pPr marL="0" indent="0">
              <a:lnSpc>
                <a:spcPct val="120000"/>
              </a:lnSpc>
              <a:buNone/>
            </a:pPr>
            <a:r>
              <a:rPr lang="en-US" sz="3700" dirty="0" smtClean="0">
                <a:solidFill>
                  <a:srgbClr val="000000"/>
                </a:solidFill>
                <a:effectLst/>
              </a:rPr>
              <a:t>1. Identify </a:t>
            </a:r>
            <a:r>
              <a:rPr lang="en-US" sz="3700" dirty="0">
                <a:solidFill>
                  <a:srgbClr val="000000"/>
                </a:solidFill>
                <a:effectLst/>
              </a:rPr>
              <a:t>and sort through the relevant facts presented by </a:t>
            </a:r>
            <a:r>
              <a:rPr lang="en-US" sz="3700" dirty="0" smtClean="0">
                <a:solidFill>
                  <a:srgbClr val="000000"/>
                </a:solidFill>
                <a:effectLst/>
              </a:rPr>
              <a:t>Jacoby.</a:t>
            </a:r>
            <a:r>
              <a:rPr lang="en-US" sz="3700" dirty="0">
                <a:solidFill>
                  <a:srgbClr val="000000"/>
                </a:solidFill>
                <a:effectLst/>
              </a:rPr>
              <a:t/>
            </a:r>
            <a:br>
              <a:rPr lang="en-US" sz="3700" dirty="0">
                <a:solidFill>
                  <a:srgbClr val="000000"/>
                </a:solidFill>
                <a:effectLst/>
              </a:rPr>
            </a:br>
            <a:r>
              <a:rPr lang="en-US" sz="3700" dirty="0" smtClean="0">
                <a:solidFill>
                  <a:srgbClr val="000000"/>
                </a:solidFill>
                <a:effectLst/>
              </a:rPr>
              <a:t>2</a:t>
            </a:r>
            <a:r>
              <a:rPr lang="en-US" sz="3700" dirty="0">
                <a:solidFill>
                  <a:srgbClr val="000000"/>
                </a:solidFill>
                <a:effectLst/>
              </a:rPr>
              <a:t>. </a:t>
            </a:r>
            <a:r>
              <a:rPr lang="en-US" sz="3700" dirty="0" smtClean="0">
                <a:solidFill>
                  <a:srgbClr val="000000"/>
                </a:solidFill>
                <a:effectLst/>
              </a:rPr>
              <a:t>Create the Master Problems List from the concerns </a:t>
            </a:r>
            <a:r>
              <a:rPr lang="en-US" sz="3700" dirty="0">
                <a:solidFill>
                  <a:srgbClr val="000000"/>
                </a:solidFill>
                <a:effectLst/>
              </a:rPr>
              <a:t>that arise in </a:t>
            </a:r>
            <a:r>
              <a:rPr lang="en-US" sz="3700" dirty="0" smtClean="0">
                <a:solidFill>
                  <a:srgbClr val="000000"/>
                </a:solidFill>
                <a:effectLst/>
              </a:rPr>
              <a:t>Jacoby's </a:t>
            </a:r>
            <a:r>
              <a:rPr lang="en-US" sz="3700" dirty="0">
                <a:solidFill>
                  <a:srgbClr val="000000"/>
                </a:solidFill>
                <a:effectLst/>
              </a:rPr>
              <a:t>situation.</a:t>
            </a:r>
            <a:br>
              <a:rPr lang="en-US" sz="3700" dirty="0">
                <a:solidFill>
                  <a:srgbClr val="000000"/>
                </a:solidFill>
                <a:effectLst/>
              </a:rPr>
            </a:br>
            <a:r>
              <a:rPr lang="en-US" sz="3700" dirty="0" smtClean="0">
                <a:solidFill>
                  <a:srgbClr val="000000"/>
                </a:solidFill>
                <a:effectLst/>
              </a:rPr>
              <a:t>3. What </a:t>
            </a:r>
            <a:r>
              <a:rPr lang="en-US" sz="3700" dirty="0">
                <a:solidFill>
                  <a:srgbClr val="000000"/>
                </a:solidFill>
                <a:effectLst/>
              </a:rPr>
              <a:t>are the most immediate and critical assessment needs?</a:t>
            </a:r>
            <a:br>
              <a:rPr lang="en-US" sz="3700" dirty="0">
                <a:solidFill>
                  <a:srgbClr val="000000"/>
                </a:solidFill>
                <a:effectLst/>
              </a:rPr>
            </a:br>
            <a:r>
              <a:rPr lang="en-US" sz="3700" dirty="0" smtClean="0">
                <a:solidFill>
                  <a:srgbClr val="000000"/>
                </a:solidFill>
                <a:effectLst/>
              </a:rPr>
              <a:t>4. </a:t>
            </a:r>
            <a:r>
              <a:rPr lang="en-US" sz="3700" dirty="0">
                <a:solidFill>
                  <a:srgbClr val="000000"/>
                </a:solidFill>
                <a:effectLst/>
              </a:rPr>
              <a:t>Identify the positive and strengths aspects of </a:t>
            </a:r>
            <a:r>
              <a:rPr lang="en-US" sz="3700" dirty="0" smtClean="0">
                <a:solidFill>
                  <a:srgbClr val="000000"/>
                </a:solidFill>
                <a:effectLst/>
              </a:rPr>
              <a:t>Jacoby's </a:t>
            </a:r>
            <a:r>
              <a:rPr lang="en-US" sz="3700" dirty="0">
                <a:solidFill>
                  <a:srgbClr val="000000"/>
                </a:solidFill>
                <a:effectLst/>
              </a:rPr>
              <a:t>situation</a:t>
            </a:r>
            <a:br>
              <a:rPr lang="en-US" sz="3700" dirty="0">
                <a:solidFill>
                  <a:srgbClr val="000000"/>
                </a:solidFill>
                <a:effectLst/>
              </a:rPr>
            </a:br>
            <a:r>
              <a:rPr lang="en-US" sz="3700" dirty="0" smtClean="0">
                <a:solidFill>
                  <a:srgbClr val="000000"/>
                </a:solidFill>
                <a:effectLst/>
              </a:rPr>
              <a:t>5</a:t>
            </a:r>
            <a:r>
              <a:rPr lang="en-US" sz="3700" dirty="0">
                <a:solidFill>
                  <a:srgbClr val="000000"/>
                </a:solidFill>
                <a:effectLst/>
              </a:rPr>
              <a:t>. </a:t>
            </a:r>
            <a:r>
              <a:rPr lang="en-US" sz="3700" dirty="0" smtClean="0">
                <a:solidFill>
                  <a:srgbClr val="000000"/>
                </a:solidFill>
                <a:effectLst/>
              </a:rPr>
              <a:t>Imagine you are with your multidisciplinary treatment team. Develop </a:t>
            </a:r>
            <a:r>
              <a:rPr lang="en-US" sz="3700" dirty="0">
                <a:solidFill>
                  <a:srgbClr val="000000"/>
                </a:solidFill>
                <a:effectLst/>
              </a:rPr>
              <a:t>a list of </a:t>
            </a:r>
            <a:r>
              <a:rPr lang="en-US" sz="3700" dirty="0" smtClean="0">
                <a:solidFill>
                  <a:srgbClr val="000000"/>
                </a:solidFill>
                <a:effectLst/>
              </a:rPr>
              <a:t>short and long term goals that will address the items from the Master Problems List. </a:t>
            </a:r>
          </a:p>
          <a:p>
            <a:pPr marL="0" indent="0">
              <a:buNone/>
            </a:pPr>
            <a:r>
              <a:rPr lang="en-US" sz="3700" dirty="0" smtClean="0">
                <a:solidFill>
                  <a:srgbClr val="000000"/>
                </a:solidFill>
                <a:effectLst/>
              </a:rPr>
              <a:t>6. Using the format and information previously discussed, create an initial treatment plan for Jacoby. What therapeutic experiences could Jacoby most benefit from? Who </a:t>
            </a:r>
            <a:r>
              <a:rPr lang="en-US" sz="3700" dirty="0">
                <a:solidFill>
                  <a:srgbClr val="000000"/>
                </a:solidFill>
                <a:effectLst/>
              </a:rPr>
              <a:t>should be included in your work with </a:t>
            </a:r>
            <a:r>
              <a:rPr lang="en-US" sz="3700" dirty="0" smtClean="0">
                <a:solidFill>
                  <a:srgbClr val="000000"/>
                </a:solidFill>
                <a:effectLst/>
              </a:rPr>
              <a:t>Jacoby, </a:t>
            </a:r>
            <a:r>
              <a:rPr lang="en-US" sz="3700" dirty="0">
                <a:solidFill>
                  <a:srgbClr val="000000"/>
                </a:solidFill>
                <a:effectLst/>
              </a:rPr>
              <a:t>and why? </a:t>
            </a:r>
            <a:br>
              <a:rPr lang="en-US" sz="3700" dirty="0">
                <a:solidFill>
                  <a:srgbClr val="000000"/>
                </a:solidFill>
                <a:effectLst/>
              </a:rPr>
            </a:br>
            <a:r>
              <a:rPr lang="en-US" sz="3700" dirty="0">
                <a:solidFill>
                  <a:srgbClr val="000000"/>
                </a:solidFill>
                <a:effectLst/>
              </a:rPr>
              <a:t/>
            </a:r>
            <a:br>
              <a:rPr lang="en-US" sz="3700" dirty="0">
                <a:solidFill>
                  <a:srgbClr val="000000"/>
                </a:solidFill>
                <a:effectLst/>
              </a:rPr>
            </a:br>
            <a:r>
              <a:rPr lang="en-US" sz="3700" dirty="0">
                <a:solidFill>
                  <a:srgbClr val="000000"/>
                </a:solidFill>
                <a:effectLst/>
              </a:rPr>
              <a:t>7</a:t>
            </a:r>
            <a:r>
              <a:rPr lang="en-US" sz="3700" dirty="0" smtClean="0">
                <a:solidFill>
                  <a:srgbClr val="000000"/>
                </a:solidFill>
                <a:effectLst/>
              </a:rPr>
              <a:t>. </a:t>
            </a:r>
            <a:r>
              <a:rPr lang="en-US" sz="3700" dirty="0">
                <a:solidFill>
                  <a:srgbClr val="000000"/>
                </a:solidFill>
                <a:effectLst/>
              </a:rPr>
              <a:t>Identify methods for evaluating outcomes of your plan and next steps/revisions of the plan, depending on various possible outcomes.</a:t>
            </a:r>
            <a:r>
              <a:rPr lang="en-US" dirty="0">
                <a:solidFill>
                  <a:srgbClr val="000000"/>
                </a:solidFill>
                <a:effectLst/>
              </a:rPr>
              <a:t/>
            </a:r>
            <a:br>
              <a:rPr lang="en-US" dirty="0">
                <a:solidFill>
                  <a:srgbClr val="000000"/>
                </a:solidFill>
                <a:effectLst/>
              </a:rPr>
            </a:br>
            <a:endParaRPr lang="en-US" dirty="0">
              <a:solidFill>
                <a:srgbClr val="000000"/>
              </a:solidFill>
            </a:endParaRPr>
          </a:p>
        </p:txBody>
      </p:sp>
    </p:spTree>
    <p:extLst>
      <p:ext uri="{BB962C8B-B14F-4D97-AF65-F5344CB8AC3E}">
        <p14:creationId xmlns:p14="http://schemas.microsoft.com/office/powerpoint/2010/main" val="5417370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21531"/>
            <a:ext cx="7583488" cy="1143000"/>
          </a:xfrm>
        </p:spPr>
        <p:txBody>
          <a:bodyPr/>
          <a:lstStyle/>
          <a:p>
            <a:r>
              <a:rPr lang="en-US" dirty="0" smtClean="0"/>
              <a:t>Partial Treatment Plan, Jacoby</a:t>
            </a:r>
            <a:endParaRPr lang="en-US" dirty="0"/>
          </a:p>
        </p:txBody>
      </p:sp>
      <p:sp>
        <p:nvSpPr>
          <p:cNvPr id="3" name="Content Placeholder 2"/>
          <p:cNvSpPr>
            <a:spLocks noGrp="1"/>
          </p:cNvSpPr>
          <p:nvPr>
            <p:ph idx="1"/>
          </p:nvPr>
        </p:nvSpPr>
        <p:spPr>
          <a:xfrm>
            <a:off x="954882" y="1705707"/>
            <a:ext cx="7232650" cy="4291013"/>
          </a:xfrm>
        </p:spPr>
        <p:txBody>
          <a:bodyPr>
            <a:normAutofit fontScale="62500" lnSpcReduction="20000"/>
          </a:bodyPr>
          <a:lstStyle/>
          <a:p>
            <a:r>
              <a:rPr lang="en-US" b="1" dirty="0" smtClean="0">
                <a:solidFill>
                  <a:srgbClr val="000000"/>
                </a:solidFill>
              </a:rPr>
              <a:t>Goal: Client will learn to address alcohol and other drug dependence</a:t>
            </a:r>
            <a:r>
              <a:rPr lang="en-US" dirty="0" smtClean="0">
                <a:solidFill>
                  <a:srgbClr val="000000"/>
                </a:solidFill>
              </a:rPr>
              <a:t>.</a:t>
            </a:r>
          </a:p>
          <a:p>
            <a:pPr lvl="1"/>
            <a:r>
              <a:rPr lang="en-US" dirty="0" smtClean="0">
                <a:solidFill>
                  <a:srgbClr val="000000"/>
                </a:solidFill>
              </a:rPr>
              <a:t>Objective: Help Jacoby understand the importance of abstaining from all drugs.</a:t>
            </a:r>
          </a:p>
          <a:p>
            <a:pPr lvl="1"/>
            <a:r>
              <a:rPr lang="en-US" dirty="0" smtClean="0">
                <a:solidFill>
                  <a:srgbClr val="000000"/>
                </a:solidFill>
              </a:rPr>
              <a:t>Intervention: Jacoby will enroll in appropriate psychoeducation and early recovery groups, and attend each as scheduled for the next month.</a:t>
            </a:r>
          </a:p>
          <a:p>
            <a:pPr lvl="1"/>
            <a:r>
              <a:rPr lang="en-US" dirty="0" smtClean="0">
                <a:solidFill>
                  <a:srgbClr val="000000"/>
                </a:solidFill>
              </a:rPr>
              <a:t>Target date: Immediately</a:t>
            </a:r>
          </a:p>
          <a:p>
            <a:pPr lvl="1"/>
            <a:r>
              <a:rPr lang="en-US" dirty="0" smtClean="0">
                <a:solidFill>
                  <a:srgbClr val="000000"/>
                </a:solidFill>
              </a:rPr>
              <a:t>Responsible persons: Individual counselor, group counselor, client </a:t>
            </a:r>
          </a:p>
          <a:p>
            <a:pPr lvl="1"/>
            <a:endParaRPr lang="en-US" dirty="0">
              <a:solidFill>
                <a:srgbClr val="000000"/>
              </a:solidFill>
            </a:endParaRPr>
          </a:p>
          <a:p>
            <a:pPr lvl="1"/>
            <a:r>
              <a:rPr lang="en-US" dirty="0" smtClean="0">
                <a:solidFill>
                  <a:srgbClr val="000000"/>
                </a:solidFill>
              </a:rPr>
              <a:t>Objective: Jacoby will take all medications as prescribed and report side effects to the medical staff.</a:t>
            </a:r>
          </a:p>
          <a:p>
            <a:pPr lvl="1"/>
            <a:r>
              <a:rPr lang="en-US" dirty="0" smtClean="0">
                <a:solidFill>
                  <a:srgbClr val="000000"/>
                </a:solidFill>
              </a:rPr>
              <a:t>Intervention: Physician will examine Jacoby and order medications as indicated while the treatment team monitors for side effects.</a:t>
            </a:r>
          </a:p>
          <a:p>
            <a:pPr lvl="1"/>
            <a:r>
              <a:rPr lang="en-US" dirty="0" smtClean="0">
                <a:solidFill>
                  <a:srgbClr val="000000"/>
                </a:solidFill>
              </a:rPr>
              <a:t>Target date: 1 week</a:t>
            </a:r>
          </a:p>
          <a:p>
            <a:pPr lvl="1"/>
            <a:r>
              <a:rPr lang="en-US" dirty="0" smtClean="0">
                <a:solidFill>
                  <a:srgbClr val="000000"/>
                </a:solidFill>
              </a:rPr>
              <a:t>Responsible persons: Physician, client, individual counselor</a:t>
            </a:r>
          </a:p>
          <a:p>
            <a:pPr lvl="1"/>
            <a:endParaRPr lang="en-US" dirty="0">
              <a:solidFill>
                <a:srgbClr val="000000"/>
              </a:solidFill>
            </a:endParaRPr>
          </a:p>
        </p:txBody>
      </p:sp>
    </p:spTree>
    <p:extLst>
      <p:ext uri="{BB962C8B-B14F-4D97-AF65-F5344CB8AC3E}">
        <p14:creationId xmlns:p14="http://schemas.microsoft.com/office/powerpoint/2010/main" val="13011747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468528" y="1232648"/>
            <a:ext cx="8223897" cy="4658566"/>
          </a:xfrm>
        </p:spPr>
        <p:txBody>
          <a:bodyPr>
            <a:normAutofit fontScale="62500" lnSpcReduction="20000"/>
          </a:bodyPr>
          <a:lstStyle/>
          <a:p>
            <a:r>
              <a:rPr lang="en-US" dirty="0" smtClean="0">
                <a:solidFill>
                  <a:srgbClr val="000000"/>
                </a:solidFill>
              </a:rPr>
              <a:t>Each member that treats the client should keep progress notes on each interaction</a:t>
            </a:r>
          </a:p>
          <a:p>
            <a:pPr lvl="1"/>
            <a:r>
              <a:rPr lang="en-US" dirty="0" smtClean="0">
                <a:solidFill>
                  <a:srgbClr val="000000"/>
                </a:solidFill>
              </a:rPr>
              <a:t>Each </a:t>
            </a:r>
            <a:r>
              <a:rPr lang="en-US" dirty="0">
                <a:solidFill>
                  <a:srgbClr val="000000"/>
                </a:solidFill>
              </a:rPr>
              <a:t>p</a:t>
            </a:r>
            <a:r>
              <a:rPr lang="en-US" dirty="0" smtClean="0">
                <a:solidFill>
                  <a:srgbClr val="000000"/>
                </a:solidFill>
              </a:rPr>
              <a:t>rogress note must address one or more treatment objective and goal.</a:t>
            </a:r>
          </a:p>
          <a:p>
            <a:pPr lvl="1"/>
            <a:r>
              <a:rPr lang="en-US" dirty="0" smtClean="0">
                <a:solidFill>
                  <a:srgbClr val="000000"/>
                </a:solidFill>
              </a:rPr>
              <a:t>Progress notes should be brief and to the point, avoiding personal opinions from the treatment member, instead documenting specific observations including client quotes.</a:t>
            </a:r>
          </a:p>
          <a:p>
            <a:pPr lvl="1"/>
            <a:r>
              <a:rPr lang="en-US" dirty="0" smtClean="0">
                <a:solidFill>
                  <a:srgbClr val="000000"/>
                </a:solidFill>
              </a:rPr>
              <a:t>It is suggested that Goals and Objectives are cataloged in a way that it is easy to identify what the focus of the session was on and helps the staff to track client progress on each particular objective. (Ex. Goal B, Objective 2 = B(2)) </a:t>
            </a:r>
          </a:p>
          <a:p>
            <a:pPr lvl="1"/>
            <a:r>
              <a:rPr lang="en-US" dirty="0" smtClean="0">
                <a:solidFill>
                  <a:srgbClr val="000000"/>
                </a:solidFill>
              </a:rPr>
              <a:t>Progress notes include:</a:t>
            </a:r>
          </a:p>
          <a:p>
            <a:pPr lvl="2"/>
            <a:r>
              <a:rPr lang="en-US" dirty="0" smtClean="0">
                <a:solidFill>
                  <a:srgbClr val="000000"/>
                </a:solidFill>
              </a:rPr>
              <a:t>The treatment plan</a:t>
            </a:r>
          </a:p>
          <a:p>
            <a:pPr lvl="2"/>
            <a:r>
              <a:rPr lang="en-US" dirty="0" smtClean="0">
                <a:solidFill>
                  <a:srgbClr val="000000"/>
                </a:solidFill>
              </a:rPr>
              <a:t>All treatment</a:t>
            </a:r>
          </a:p>
          <a:p>
            <a:pPr lvl="2"/>
            <a:r>
              <a:rPr lang="en-US" dirty="0" smtClean="0">
                <a:solidFill>
                  <a:srgbClr val="000000"/>
                </a:solidFill>
              </a:rPr>
              <a:t>The client’s clinical course</a:t>
            </a:r>
          </a:p>
          <a:p>
            <a:pPr lvl="2"/>
            <a:r>
              <a:rPr lang="en-US" dirty="0" smtClean="0">
                <a:solidFill>
                  <a:srgbClr val="000000"/>
                </a:solidFill>
              </a:rPr>
              <a:t>Each change in the client’s </a:t>
            </a:r>
            <a:r>
              <a:rPr lang="en-US" dirty="0" err="1" smtClean="0">
                <a:solidFill>
                  <a:srgbClr val="000000"/>
                </a:solidFill>
              </a:rPr>
              <a:t>conidition</a:t>
            </a:r>
            <a:endParaRPr lang="en-US" dirty="0" smtClean="0">
              <a:solidFill>
                <a:srgbClr val="000000"/>
              </a:solidFill>
            </a:endParaRPr>
          </a:p>
          <a:p>
            <a:pPr lvl="2"/>
            <a:r>
              <a:rPr lang="en-US" dirty="0" smtClean="0">
                <a:solidFill>
                  <a:srgbClr val="000000"/>
                </a:solidFill>
              </a:rPr>
              <a:t>Descriptions of the patient’s response to treatment</a:t>
            </a:r>
          </a:p>
          <a:p>
            <a:pPr lvl="2"/>
            <a:r>
              <a:rPr lang="en-US" dirty="0" smtClean="0">
                <a:solidFill>
                  <a:srgbClr val="000000"/>
                </a:solidFill>
              </a:rPr>
              <a:t>The outcome of all treatment</a:t>
            </a:r>
          </a:p>
          <a:p>
            <a:pPr lvl="2"/>
            <a:r>
              <a:rPr lang="en-US" dirty="0" smtClean="0">
                <a:solidFill>
                  <a:srgbClr val="000000"/>
                </a:solidFill>
              </a:rPr>
              <a:t>The response of significant others to important events during treatment</a:t>
            </a:r>
          </a:p>
          <a:p>
            <a:pPr lvl="2"/>
            <a:endParaRPr lang="en-US" dirty="0"/>
          </a:p>
        </p:txBody>
      </p:sp>
    </p:spTree>
    <p:extLst>
      <p:ext uri="{BB962C8B-B14F-4D97-AF65-F5344CB8AC3E}">
        <p14:creationId xmlns:p14="http://schemas.microsoft.com/office/powerpoint/2010/main" val="1147771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Planning and Continuing Care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Discharge and continuing care planning should start simultaneous to the initial treatment planning. </a:t>
            </a:r>
          </a:p>
          <a:p>
            <a:r>
              <a:rPr lang="en-US" dirty="0" smtClean="0">
                <a:solidFill>
                  <a:schemeClr val="tx1"/>
                </a:solidFill>
              </a:rPr>
              <a:t>This should also be a collaborative endeavor as a client is more likely to follow through with community referrals if they have a sense of ownership over this phase of treatment.</a:t>
            </a:r>
            <a:endParaRPr lang="en-US" dirty="0">
              <a:solidFill>
                <a:schemeClr val="tx1"/>
              </a:solidFill>
            </a:endParaRPr>
          </a:p>
          <a:p>
            <a:r>
              <a:rPr lang="en-US" dirty="0" smtClean="0">
                <a:solidFill>
                  <a:schemeClr val="tx1"/>
                </a:solidFill>
              </a:rPr>
              <a:t>The discharge plan is highly individualized and also depends on the availability of necessary services.</a:t>
            </a:r>
          </a:p>
        </p:txBody>
      </p:sp>
    </p:spTree>
    <p:extLst>
      <p:ext uri="{BB962C8B-B14F-4D97-AF65-F5344CB8AC3E}">
        <p14:creationId xmlns:p14="http://schemas.microsoft.com/office/powerpoint/2010/main" val="2564514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Guidelines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solidFill>
                  <a:schemeClr val="tx1"/>
                </a:solidFill>
              </a:rPr>
              <a:t>It is appropriate to transfer or discharge a client from a current level of care if they meet the following criteria:</a:t>
            </a:r>
          </a:p>
          <a:p>
            <a:pPr lvl="1"/>
            <a:r>
              <a:rPr lang="en-US" dirty="0" smtClean="0">
                <a:solidFill>
                  <a:schemeClr val="tx1"/>
                </a:solidFill>
              </a:rPr>
              <a:t>The individual has achieved the goals articulated in his or her individualized treatment plan thus resolving the problems that justified admission to the present level of care.</a:t>
            </a:r>
          </a:p>
          <a:p>
            <a:pPr lvl="2"/>
            <a:r>
              <a:rPr lang="en-US" dirty="0" smtClean="0"/>
              <a:t>OR</a:t>
            </a:r>
          </a:p>
          <a:p>
            <a:pPr lvl="1"/>
            <a:r>
              <a:rPr lang="en-US" dirty="0" smtClean="0">
                <a:solidFill>
                  <a:schemeClr val="tx1"/>
                </a:solidFill>
              </a:rPr>
              <a:t>The individual has been unable to resolve the problems that justified admission to the present level of care, despite amendments to the treatment plan. Treatment at another level of care or type of service is therefore indicated. </a:t>
            </a:r>
          </a:p>
          <a:p>
            <a:pPr lvl="2"/>
            <a:r>
              <a:rPr lang="en-US" dirty="0" smtClean="0"/>
              <a:t>OR</a:t>
            </a:r>
          </a:p>
          <a:p>
            <a:pPr lvl="1"/>
            <a:r>
              <a:rPr lang="en-US" dirty="0" smtClean="0">
                <a:solidFill>
                  <a:schemeClr val="tx1"/>
                </a:solidFill>
              </a:rPr>
              <a:t>The individual has demonstrated a lack of capacity to resolve their problems. Treatment at another level of care or type of service is therefore indicated. </a:t>
            </a:r>
          </a:p>
          <a:p>
            <a:pPr lvl="2"/>
            <a:r>
              <a:rPr lang="en-US" dirty="0" smtClean="0"/>
              <a:t>OR</a:t>
            </a:r>
          </a:p>
          <a:p>
            <a:pPr lvl="1"/>
            <a:r>
              <a:rPr lang="en-US" dirty="0" smtClean="0">
                <a:solidFill>
                  <a:schemeClr val="tx1"/>
                </a:solidFill>
              </a:rPr>
              <a:t>The individual has experienced an intensification of his or her problems, or has developed a new problem(s), and can be treated effectively only at a more intensive level of care.</a:t>
            </a:r>
          </a:p>
          <a:p>
            <a:pPr marL="457200" lvl="1" indent="0">
              <a:buNone/>
            </a:pPr>
            <a:r>
              <a:rPr lang="en-US" dirty="0" smtClean="0">
                <a:solidFill>
                  <a:schemeClr val="tx1"/>
                </a:solidFill>
              </a:rPr>
              <a:t>Before transferring or being discharged each of the six dimensions of ASAM criteria should be reviewed.</a:t>
            </a:r>
            <a:endParaRPr lang="en-US" dirty="0">
              <a:solidFill>
                <a:schemeClr val="tx1"/>
              </a:solidFill>
            </a:endParaRPr>
          </a:p>
        </p:txBody>
      </p:sp>
    </p:spTree>
    <p:extLst>
      <p:ext uri="{BB962C8B-B14F-4D97-AF65-F5344CB8AC3E}">
        <p14:creationId xmlns:p14="http://schemas.microsoft.com/office/powerpoint/2010/main" val="115287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79438"/>
            <a:ext cx="7583488" cy="1143000"/>
          </a:xfrm>
        </p:spPr>
        <p:txBody>
          <a:bodyPr/>
          <a:lstStyle/>
          <a:p>
            <a:r>
              <a:rPr lang="en-US" dirty="0" smtClean="0"/>
              <a:t>The Purpose of IOP Services</a:t>
            </a:r>
            <a:endParaRPr lang="en-US" dirty="0"/>
          </a:p>
        </p:txBody>
      </p:sp>
      <p:sp>
        <p:nvSpPr>
          <p:cNvPr id="3" name="Content Placeholder 2"/>
          <p:cNvSpPr>
            <a:spLocks noGrp="1"/>
          </p:cNvSpPr>
          <p:nvPr>
            <p:ph idx="1"/>
          </p:nvPr>
        </p:nvSpPr>
        <p:spPr>
          <a:xfrm>
            <a:off x="955675" y="1760792"/>
            <a:ext cx="7232650" cy="4291013"/>
          </a:xfrm>
        </p:spPr>
        <p:txBody>
          <a:bodyPr/>
          <a:lstStyle/>
          <a:p>
            <a:r>
              <a:rPr lang="en-US" dirty="0" smtClean="0">
                <a:solidFill>
                  <a:srgbClr val="000000"/>
                </a:solidFill>
              </a:rPr>
              <a:t>Monitor and maintain stability</a:t>
            </a:r>
          </a:p>
          <a:p>
            <a:r>
              <a:rPr lang="en-US" dirty="0" smtClean="0">
                <a:solidFill>
                  <a:srgbClr val="000000"/>
                </a:solidFill>
              </a:rPr>
              <a:t>Decrease moderate signs and symptoms</a:t>
            </a:r>
          </a:p>
          <a:p>
            <a:r>
              <a:rPr lang="en-US" dirty="0" smtClean="0">
                <a:solidFill>
                  <a:srgbClr val="000000"/>
                </a:solidFill>
              </a:rPr>
              <a:t>Increase functioning</a:t>
            </a:r>
          </a:p>
          <a:p>
            <a:r>
              <a:rPr lang="en-US" dirty="0" smtClean="0">
                <a:solidFill>
                  <a:srgbClr val="000000"/>
                </a:solidFill>
              </a:rPr>
              <a:t>Assist members with integrating into community life</a:t>
            </a:r>
          </a:p>
          <a:p>
            <a:endParaRPr lang="en-US" dirty="0"/>
          </a:p>
        </p:txBody>
      </p:sp>
    </p:spTree>
    <p:extLst>
      <p:ext uri="{BB962C8B-B14F-4D97-AF65-F5344CB8AC3E}">
        <p14:creationId xmlns:p14="http://schemas.microsoft.com/office/powerpoint/2010/main" val="34500215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731" y="89647"/>
            <a:ext cx="8625254" cy="1143000"/>
          </a:xfrm>
        </p:spPr>
        <p:txBody>
          <a:bodyPr/>
          <a:lstStyle/>
          <a:p>
            <a:r>
              <a:rPr lang="en-US" dirty="0" smtClean="0"/>
              <a:t>Continuing Community Care</a:t>
            </a:r>
            <a:endParaRPr lang="en-US" dirty="0"/>
          </a:p>
        </p:txBody>
      </p:sp>
      <p:sp>
        <p:nvSpPr>
          <p:cNvPr id="3" name="Content Placeholder 2"/>
          <p:cNvSpPr>
            <a:spLocks noGrp="1"/>
          </p:cNvSpPr>
          <p:nvPr>
            <p:ph idx="1"/>
          </p:nvPr>
        </p:nvSpPr>
        <p:spPr>
          <a:xfrm>
            <a:off x="955675" y="1232647"/>
            <a:ext cx="7232650" cy="5291245"/>
          </a:xfrm>
        </p:spPr>
        <p:txBody>
          <a:bodyPr>
            <a:normAutofit fontScale="70000" lnSpcReduction="20000"/>
          </a:bodyPr>
          <a:lstStyle/>
          <a:p>
            <a:r>
              <a:rPr lang="en-US" dirty="0" smtClean="0">
                <a:solidFill>
                  <a:schemeClr val="tx1"/>
                </a:solidFill>
              </a:rPr>
              <a:t>Goals</a:t>
            </a:r>
          </a:p>
          <a:p>
            <a:pPr lvl="1"/>
            <a:r>
              <a:rPr lang="en-US" dirty="0" smtClean="0">
                <a:solidFill>
                  <a:schemeClr val="tx1"/>
                </a:solidFill>
              </a:rPr>
              <a:t>Maintain abstinence and a healthy lifestyle</a:t>
            </a:r>
          </a:p>
          <a:p>
            <a:pPr lvl="1"/>
            <a:r>
              <a:rPr lang="en-US" dirty="0" smtClean="0">
                <a:solidFill>
                  <a:schemeClr val="tx1"/>
                </a:solidFill>
              </a:rPr>
              <a:t>Develop independence from the treatment program</a:t>
            </a:r>
          </a:p>
          <a:p>
            <a:pPr lvl="1"/>
            <a:r>
              <a:rPr lang="en-US" dirty="0" smtClean="0">
                <a:solidFill>
                  <a:schemeClr val="tx1"/>
                </a:solidFill>
              </a:rPr>
              <a:t>Maintain social network connections</a:t>
            </a:r>
          </a:p>
          <a:p>
            <a:pPr lvl="1"/>
            <a:r>
              <a:rPr lang="en-US" dirty="0" smtClean="0">
                <a:solidFill>
                  <a:schemeClr val="tx1"/>
                </a:solidFill>
              </a:rPr>
              <a:t>Establish strong connections with support groups</a:t>
            </a:r>
          </a:p>
          <a:p>
            <a:pPr lvl="1"/>
            <a:r>
              <a:rPr lang="en-US" dirty="0" smtClean="0">
                <a:solidFill>
                  <a:schemeClr val="tx1"/>
                </a:solidFill>
              </a:rPr>
              <a:t>Establish recreational activities and develop new interests</a:t>
            </a:r>
          </a:p>
          <a:p>
            <a:r>
              <a:rPr lang="en-US" dirty="0" smtClean="0">
                <a:solidFill>
                  <a:schemeClr val="tx1"/>
                </a:solidFill>
              </a:rPr>
              <a:t>Duration</a:t>
            </a:r>
          </a:p>
          <a:p>
            <a:pPr lvl="1"/>
            <a:r>
              <a:rPr lang="en-US" dirty="0" smtClean="0">
                <a:solidFill>
                  <a:schemeClr val="tx1"/>
                </a:solidFill>
              </a:rPr>
              <a:t>Years, ongoing</a:t>
            </a:r>
          </a:p>
          <a:p>
            <a:r>
              <a:rPr lang="en-US" dirty="0" smtClean="0">
                <a:solidFill>
                  <a:schemeClr val="tx1"/>
                </a:solidFill>
              </a:rPr>
              <a:t>Counselor Activities</a:t>
            </a:r>
          </a:p>
          <a:p>
            <a:pPr lvl="1"/>
            <a:r>
              <a:rPr lang="en-US" dirty="0" smtClean="0">
                <a:solidFill>
                  <a:schemeClr val="tx1"/>
                </a:solidFill>
              </a:rPr>
              <a:t>Assist in developing a plan for continuing recovery</a:t>
            </a:r>
          </a:p>
          <a:p>
            <a:pPr lvl="1"/>
            <a:r>
              <a:rPr lang="en-US" dirty="0" smtClean="0">
                <a:solidFill>
                  <a:schemeClr val="tx1"/>
                </a:solidFill>
              </a:rPr>
              <a:t>Acquaint client with local resources</a:t>
            </a:r>
          </a:p>
          <a:p>
            <a:pPr lvl="1"/>
            <a:r>
              <a:rPr lang="en-US" dirty="0" smtClean="0">
                <a:solidFill>
                  <a:schemeClr val="tx1"/>
                </a:solidFill>
              </a:rPr>
              <a:t>Encourage attendance at alumni or booster sessions</a:t>
            </a:r>
          </a:p>
          <a:p>
            <a:pPr lvl="1"/>
            <a:r>
              <a:rPr lang="en-US" dirty="0" smtClean="0">
                <a:solidFill>
                  <a:schemeClr val="tx1"/>
                </a:solidFill>
              </a:rPr>
              <a:t>Provide biannual checkups</a:t>
            </a:r>
          </a:p>
          <a:p>
            <a:r>
              <a:rPr lang="en-US" dirty="0" smtClean="0">
                <a:solidFill>
                  <a:schemeClr val="tx1"/>
                </a:solidFill>
              </a:rPr>
              <a:t>Completion Criteria</a:t>
            </a:r>
          </a:p>
          <a:p>
            <a:pPr lvl="1"/>
            <a:r>
              <a:rPr lang="en-US" dirty="0" smtClean="0">
                <a:solidFill>
                  <a:schemeClr val="tx1"/>
                </a:solidFill>
              </a:rPr>
              <a:t>Clients may need community support for the rest of their lives.</a:t>
            </a:r>
          </a:p>
        </p:txBody>
      </p:sp>
    </p:spTree>
    <p:extLst>
      <p:ext uri="{BB962C8B-B14F-4D97-AF65-F5344CB8AC3E}">
        <p14:creationId xmlns:p14="http://schemas.microsoft.com/office/powerpoint/2010/main" val="1836891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Populations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chemeClr val="tx1"/>
                </a:solidFill>
              </a:rPr>
              <a:t>Generally speaking there are specific populations that inherently have additional concerns and circumstances that require specialized programs to address their needs and increase the likelihood of successful treatment.</a:t>
            </a:r>
          </a:p>
          <a:p>
            <a:r>
              <a:rPr lang="en-US" b="1" dirty="0" smtClean="0">
                <a:solidFill>
                  <a:schemeClr val="tx1"/>
                </a:solidFill>
              </a:rPr>
              <a:t>Justice System Population problems</a:t>
            </a:r>
            <a:r>
              <a:rPr lang="en-US" dirty="0" smtClean="0">
                <a:solidFill>
                  <a:schemeClr val="tx1"/>
                </a:solidFill>
              </a:rPr>
              <a:t>: Employment, finances, housing, education, transportation, unresolved legal matters, substance use, medical issues, sanctioned treatment, etc.  </a:t>
            </a:r>
          </a:p>
          <a:p>
            <a:r>
              <a:rPr lang="en-US" b="1" dirty="0" smtClean="0">
                <a:solidFill>
                  <a:schemeClr val="tx1"/>
                </a:solidFill>
              </a:rPr>
              <a:t>Women</a:t>
            </a:r>
            <a:r>
              <a:rPr lang="en-US" dirty="0" smtClean="0">
                <a:solidFill>
                  <a:schemeClr val="tx1"/>
                </a:solidFill>
              </a:rPr>
              <a:t>: victims of violence/abuse, pregnancy/postpartum, child care, partner support, stigma, isolation, gender insensitivity of IOPs, etc.</a:t>
            </a:r>
          </a:p>
          <a:p>
            <a:r>
              <a:rPr lang="en-US" b="1" dirty="0" smtClean="0">
                <a:solidFill>
                  <a:schemeClr val="tx1"/>
                </a:solidFill>
              </a:rPr>
              <a:t>Adolescents</a:t>
            </a:r>
            <a:r>
              <a:rPr lang="en-US" dirty="0" smtClean="0">
                <a:solidFill>
                  <a:schemeClr val="tx1"/>
                </a:solidFill>
              </a:rPr>
              <a:t>: developmental stages, variety of cognitive functioning and attention issues, existential awareness, family involvement, consent for treatment, </a:t>
            </a:r>
            <a:r>
              <a:rPr lang="en-US" dirty="0" err="1" smtClean="0">
                <a:solidFill>
                  <a:schemeClr val="tx1"/>
                </a:solidFill>
              </a:rPr>
              <a:t>habilitative</a:t>
            </a:r>
            <a:r>
              <a:rPr lang="en-US" dirty="0" smtClean="0">
                <a:solidFill>
                  <a:schemeClr val="tx1"/>
                </a:solidFill>
              </a:rPr>
              <a:t> vs. rehabilitative services, etc.</a:t>
            </a:r>
            <a:endParaRPr lang="en-US" dirty="0">
              <a:solidFill>
                <a:schemeClr val="tx1"/>
              </a:solidFill>
            </a:endParaRPr>
          </a:p>
        </p:txBody>
      </p:sp>
    </p:spTree>
    <p:extLst>
      <p:ext uri="{BB962C8B-B14F-4D97-AF65-F5344CB8AC3E}">
        <p14:creationId xmlns:p14="http://schemas.microsoft.com/office/powerpoint/2010/main" val="3914044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Considerations</a:t>
            </a:r>
            <a:endParaRPr lang="en-US" dirty="0"/>
          </a:p>
        </p:txBody>
      </p:sp>
      <p:sp>
        <p:nvSpPr>
          <p:cNvPr id="3" name="Content Placeholder 2"/>
          <p:cNvSpPr>
            <a:spLocks noGrp="1"/>
          </p:cNvSpPr>
          <p:nvPr>
            <p:ph idx="1"/>
          </p:nvPr>
        </p:nvSpPr>
        <p:spPr/>
        <p:txBody>
          <a:bodyPr/>
          <a:lstStyle/>
          <a:p>
            <a:r>
              <a:rPr lang="en-US" dirty="0" smtClean="0">
                <a:solidFill>
                  <a:schemeClr val="tx1"/>
                </a:solidFill>
              </a:rPr>
              <a:t>Culture – a broad concept that refers to a shared set of beliefs, norms, and values among any group of people, whether based on ethnicity or on a shared affiliation and identity.</a:t>
            </a:r>
          </a:p>
          <a:p>
            <a:r>
              <a:rPr lang="en-US" dirty="0" smtClean="0">
                <a:solidFill>
                  <a:schemeClr val="tx1"/>
                </a:solidFill>
              </a:rPr>
              <a:t>“Most IOP counselors are White and come from the dominant Western culture, but nearly half of clients seeking treatment are not White” (</a:t>
            </a:r>
            <a:r>
              <a:rPr lang="en-US" dirty="0" err="1" smtClean="0">
                <a:solidFill>
                  <a:schemeClr val="tx1"/>
                </a:solidFill>
              </a:rPr>
              <a:t>Mulvey</a:t>
            </a:r>
            <a:r>
              <a:rPr lang="en-US" dirty="0" smtClean="0">
                <a:solidFill>
                  <a:schemeClr val="tx1"/>
                </a:solidFill>
              </a:rPr>
              <a:t> et al. 2003)</a:t>
            </a:r>
            <a:endParaRPr lang="en-US" dirty="0">
              <a:solidFill>
                <a:schemeClr val="tx1"/>
              </a:solidFill>
            </a:endParaRPr>
          </a:p>
        </p:txBody>
      </p:sp>
    </p:spTree>
    <p:extLst>
      <p:ext uri="{BB962C8B-B14F-4D97-AF65-F5344CB8AC3E}">
        <p14:creationId xmlns:p14="http://schemas.microsoft.com/office/powerpoint/2010/main" val="19496565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21531"/>
            <a:ext cx="7583488" cy="1143000"/>
          </a:xfrm>
        </p:spPr>
        <p:txBody>
          <a:bodyPr/>
          <a:lstStyle/>
          <a:p>
            <a:r>
              <a:rPr lang="en-US" dirty="0" smtClean="0"/>
              <a:t>Culturally Competent Clinicians </a:t>
            </a:r>
            <a:endParaRPr lang="en-US" dirty="0"/>
          </a:p>
        </p:txBody>
      </p:sp>
      <p:sp>
        <p:nvSpPr>
          <p:cNvPr id="3" name="Content Placeholder 2"/>
          <p:cNvSpPr>
            <a:spLocks noGrp="1"/>
          </p:cNvSpPr>
          <p:nvPr>
            <p:ph idx="1"/>
          </p:nvPr>
        </p:nvSpPr>
        <p:spPr>
          <a:xfrm>
            <a:off x="683481" y="1600200"/>
            <a:ext cx="7775452" cy="4879731"/>
          </a:xfrm>
        </p:spPr>
        <p:txBody>
          <a:bodyPr>
            <a:normAutofit fontScale="55000" lnSpcReduction="20000"/>
          </a:bodyPr>
          <a:lstStyle/>
          <a:p>
            <a:r>
              <a:rPr lang="en-US" b="1" dirty="0" smtClean="0">
                <a:solidFill>
                  <a:schemeClr val="tx1"/>
                </a:solidFill>
              </a:rPr>
              <a:t>Counselor Self-awareness</a:t>
            </a:r>
          </a:p>
          <a:p>
            <a:pPr lvl="1"/>
            <a:r>
              <a:rPr lang="en-US" dirty="0" smtClean="0">
                <a:solidFill>
                  <a:schemeClr val="tx1"/>
                </a:solidFill>
              </a:rPr>
              <a:t>Have a deep understanding of your own morals, values, beliefs. More specifically know your biases and assumptions while continually working to uncover personal blind spots.</a:t>
            </a:r>
          </a:p>
          <a:p>
            <a:r>
              <a:rPr lang="en-US" b="1" dirty="0" smtClean="0">
                <a:solidFill>
                  <a:schemeClr val="tx1"/>
                </a:solidFill>
              </a:rPr>
              <a:t>Client worldview</a:t>
            </a:r>
          </a:p>
          <a:p>
            <a:pPr lvl="1"/>
            <a:r>
              <a:rPr lang="en-US" dirty="0" smtClean="0">
                <a:solidFill>
                  <a:schemeClr val="tx1"/>
                </a:solidFill>
              </a:rPr>
              <a:t>Know the general shared set of beliefs, norms and values of different cultures, while remembering that each client is an individual and not simply an extension of their identified culture.</a:t>
            </a:r>
          </a:p>
          <a:p>
            <a:pPr lvl="2"/>
            <a:r>
              <a:rPr lang="en-US" u="sng" dirty="0" smtClean="0">
                <a:solidFill>
                  <a:schemeClr val="tx1"/>
                </a:solidFill>
              </a:rPr>
              <a:t>Areas where worldviews differ</a:t>
            </a:r>
            <a:r>
              <a:rPr lang="en-US" dirty="0" smtClean="0">
                <a:solidFill>
                  <a:schemeClr val="tx1"/>
                </a:solidFill>
              </a:rPr>
              <a:t>: Spirituality, collectivism, definition of family, communication styles, learning styles, etc. </a:t>
            </a:r>
          </a:p>
          <a:p>
            <a:r>
              <a:rPr lang="en-US" b="1" dirty="0" smtClean="0">
                <a:solidFill>
                  <a:schemeClr val="tx1"/>
                </a:solidFill>
              </a:rPr>
              <a:t>Therapeutic relationship </a:t>
            </a:r>
          </a:p>
          <a:p>
            <a:pPr lvl="1"/>
            <a:r>
              <a:rPr lang="en-US" dirty="0" smtClean="0">
                <a:solidFill>
                  <a:schemeClr val="tx1"/>
                </a:solidFill>
              </a:rPr>
              <a:t>Understand how the counselor and client worldviews might intersect and impact how the client benefits from treatment (or not). Adapt the therapeutic approach to maximize the client’s benefit.</a:t>
            </a:r>
          </a:p>
          <a:p>
            <a:pPr lvl="2"/>
            <a:r>
              <a:rPr lang="en-US" u="sng" dirty="0" smtClean="0">
                <a:solidFill>
                  <a:schemeClr val="tx1"/>
                </a:solidFill>
              </a:rPr>
              <a:t>Issues affecting the therapeutic relationship</a:t>
            </a:r>
            <a:r>
              <a:rPr lang="en-US" dirty="0" smtClean="0">
                <a:solidFill>
                  <a:schemeClr val="tx1"/>
                </a:solidFill>
              </a:rPr>
              <a:t>: Issues with authority, respect and dignity, acceptance of help, sense of stigma, level of acculturation, etc.</a:t>
            </a:r>
          </a:p>
          <a:p>
            <a:r>
              <a:rPr lang="en-US" b="1" dirty="0">
                <a:solidFill>
                  <a:schemeClr val="tx1"/>
                </a:solidFill>
              </a:rPr>
              <a:t>Counseling and Advocacy Interventions</a:t>
            </a:r>
          </a:p>
          <a:p>
            <a:pPr lvl="1"/>
            <a:r>
              <a:rPr lang="en-US" dirty="0">
                <a:solidFill>
                  <a:schemeClr val="tx1"/>
                </a:solidFill>
              </a:rPr>
              <a:t>Ensure that interventions devised to meet the therapeutic objectives are tailored to the individual and address cultural considerations. Identify how the treatment team can intervene with, and on behalf of the client at intrapersonal, interpersonal, institutional, community, and public policy levels. </a:t>
            </a:r>
          </a:p>
          <a:p>
            <a:pPr marL="914400" lvl="2" indent="0">
              <a:buNone/>
            </a:pPr>
            <a:endParaRPr lang="en-US" dirty="0" smtClean="0">
              <a:solidFill>
                <a:schemeClr val="tx1"/>
              </a:solidFill>
            </a:endParaRPr>
          </a:p>
        </p:txBody>
      </p:sp>
    </p:spTree>
    <p:extLst>
      <p:ext uri="{BB962C8B-B14F-4D97-AF65-F5344CB8AC3E}">
        <p14:creationId xmlns:p14="http://schemas.microsoft.com/office/powerpoint/2010/main" val="29525264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Case Study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1"/>
                </a:solidFill>
              </a:rPr>
              <a:t>How would you describe Jacoby’s culture?</a:t>
            </a:r>
          </a:p>
          <a:p>
            <a:r>
              <a:rPr lang="en-US" dirty="0" smtClean="0">
                <a:solidFill>
                  <a:schemeClr val="tx1"/>
                </a:solidFill>
              </a:rPr>
              <a:t>How does Jacoby’s sexual orientation affect the treatment plan and process?</a:t>
            </a:r>
          </a:p>
          <a:p>
            <a:r>
              <a:rPr lang="en-US" dirty="0" smtClean="0">
                <a:solidFill>
                  <a:schemeClr val="tx1"/>
                </a:solidFill>
              </a:rPr>
              <a:t>What is your personal reaction to his being bisexual?</a:t>
            </a:r>
          </a:p>
          <a:p>
            <a:r>
              <a:rPr lang="en-US" dirty="0" smtClean="0">
                <a:solidFill>
                  <a:schemeClr val="tx1"/>
                </a:solidFill>
              </a:rPr>
              <a:t>It what ways does Jacoby’s age and ethnicity factor in to treatment planning and his individual program?</a:t>
            </a:r>
          </a:p>
          <a:p>
            <a:r>
              <a:rPr lang="en-US" dirty="0" smtClean="0">
                <a:solidFill>
                  <a:schemeClr val="tx1"/>
                </a:solidFill>
              </a:rPr>
              <a:t>What kinds of reactions might you expect from him throughout treatment, and how do you plan to respond?</a:t>
            </a:r>
          </a:p>
          <a:p>
            <a:r>
              <a:rPr lang="en-US" dirty="0" smtClean="0">
                <a:solidFill>
                  <a:schemeClr val="tx1"/>
                </a:solidFill>
              </a:rPr>
              <a:t>What are the implications for community interventions and advocacy that are associated with Jacoby’s case?</a:t>
            </a:r>
            <a:endParaRPr lang="en-US" dirty="0">
              <a:solidFill>
                <a:schemeClr val="tx1"/>
              </a:solidFill>
            </a:endParaRPr>
          </a:p>
        </p:txBody>
      </p:sp>
    </p:spTree>
    <p:extLst>
      <p:ext uri="{BB962C8B-B14F-4D97-AF65-F5344CB8AC3E}">
        <p14:creationId xmlns:p14="http://schemas.microsoft.com/office/powerpoint/2010/main" val="646333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Resources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See Appendices for additional resources</a:t>
            </a:r>
          </a:p>
        </p:txBody>
      </p:sp>
    </p:spTree>
    <p:extLst>
      <p:ext uri="{BB962C8B-B14F-4D97-AF65-F5344CB8AC3E}">
        <p14:creationId xmlns:p14="http://schemas.microsoft.com/office/powerpoint/2010/main" val="3963095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Services</a:t>
            </a:r>
            <a:endParaRPr lang="en-US" dirty="0"/>
          </a:p>
        </p:txBody>
      </p:sp>
      <p:sp>
        <p:nvSpPr>
          <p:cNvPr id="3" name="Content Placeholder 2"/>
          <p:cNvSpPr>
            <a:spLocks noGrp="1"/>
          </p:cNvSpPr>
          <p:nvPr>
            <p:ph idx="1"/>
          </p:nvPr>
        </p:nvSpPr>
        <p:spPr/>
        <p:txBody>
          <a:bodyPr numCol="2">
            <a:normAutofit/>
          </a:bodyPr>
          <a:lstStyle/>
          <a:p>
            <a:r>
              <a:rPr lang="en-US" sz="1600" dirty="0" smtClean="0">
                <a:solidFill>
                  <a:srgbClr val="000000"/>
                </a:solidFill>
              </a:rPr>
              <a:t>Program orientation and intake</a:t>
            </a:r>
          </a:p>
          <a:p>
            <a:r>
              <a:rPr lang="en-US" sz="1600" dirty="0" smtClean="0">
                <a:solidFill>
                  <a:srgbClr val="000000"/>
                </a:solidFill>
              </a:rPr>
              <a:t>Comprehensive </a:t>
            </a:r>
            <a:r>
              <a:rPr lang="en-US" sz="1600" dirty="0" err="1" smtClean="0">
                <a:solidFill>
                  <a:srgbClr val="000000"/>
                </a:solidFill>
              </a:rPr>
              <a:t>biopsychosocial</a:t>
            </a:r>
            <a:r>
              <a:rPr lang="en-US" sz="1600" dirty="0" smtClean="0">
                <a:solidFill>
                  <a:srgbClr val="000000"/>
                </a:solidFill>
              </a:rPr>
              <a:t> assessment</a:t>
            </a:r>
          </a:p>
          <a:p>
            <a:r>
              <a:rPr lang="en-US" sz="1600" dirty="0" smtClean="0">
                <a:solidFill>
                  <a:srgbClr val="000000"/>
                </a:solidFill>
              </a:rPr>
              <a:t>Psychiatric evaluation</a:t>
            </a:r>
          </a:p>
          <a:p>
            <a:r>
              <a:rPr lang="en-US" sz="1600" dirty="0" smtClean="0">
                <a:solidFill>
                  <a:srgbClr val="000000"/>
                </a:solidFill>
              </a:rPr>
              <a:t>Substance use screening and monitoring</a:t>
            </a:r>
          </a:p>
          <a:p>
            <a:r>
              <a:rPr lang="en-US" sz="1600" dirty="0" smtClean="0">
                <a:solidFill>
                  <a:srgbClr val="000000"/>
                </a:solidFill>
              </a:rPr>
              <a:t>Individual treatment planning</a:t>
            </a:r>
          </a:p>
          <a:p>
            <a:r>
              <a:rPr lang="en-US" sz="1600" dirty="0" smtClean="0">
                <a:solidFill>
                  <a:srgbClr val="000000"/>
                </a:solidFill>
              </a:rPr>
              <a:t>Group psychotherapy</a:t>
            </a:r>
          </a:p>
          <a:p>
            <a:r>
              <a:rPr lang="en-US" sz="1600" dirty="0" smtClean="0">
                <a:solidFill>
                  <a:srgbClr val="000000"/>
                </a:solidFill>
              </a:rPr>
              <a:t>Individual psychotherapy</a:t>
            </a:r>
          </a:p>
          <a:p>
            <a:r>
              <a:rPr lang="en-US" sz="1600" dirty="0" smtClean="0">
                <a:solidFill>
                  <a:srgbClr val="000000"/>
                </a:solidFill>
              </a:rPr>
              <a:t>Family psychotherapy</a:t>
            </a:r>
          </a:p>
          <a:p>
            <a:r>
              <a:rPr lang="en-US" sz="1600" dirty="0" err="1" smtClean="0">
                <a:solidFill>
                  <a:srgbClr val="000000"/>
                </a:solidFill>
              </a:rPr>
              <a:t>Psychoeducational</a:t>
            </a:r>
            <a:r>
              <a:rPr lang="en-US" sz="1600" dirty="0" smtClean="0">
                <a:solidFill>
                  <a:srgbClr val="000000"/>
                </a:solidFill>
              </a:rPr>
              <a:t> programming</a:t>
            </a:r>
          </a:p>
          <a:p>
            <a:r>
              <a:rPr lang="en-US" sz="1600" dirty="0" smtClean="0">
                <a:solidFill>
                  <a:srgbClr val="000000"/>
                </a:solidFill>
              </a:rPr>
              <a:t>Medication management</a:t>
            </a:r>
          </a:p>
          <a:p>
            <a:r>
              <a:rPr lang="en-US" sz="1600" dirty="0" smtClean="0">
                <a:solidFill>
                  <a:srgbClr val="000000"/>
                </a:solidFill>
              </a:rPr>
              <a:t>24-hour crisis coverage</a:t>
            </a:r>
          </a:p>
          <a:p>
            <a:r>
              <a:rPr lang="en-US" sz="1600" dirty="0" smtClean="0">
                <a:solidFill>
                  <a:srgbClr val="000000"/>
                </a:solidFill>
              </a:rPr>
              <a:t>Transition management and discharge planning</a:t>
            </a:r>
            <a:endParaRPr lang="en-US" sz="1600" dirty="0">
              <a:solidFill>
                <a:srgbClr val="000000"/>
              </a:solidFill>
            </a:endParaRPr>
          </a:p>
        </p:txBody>
      </p:sp>
    </p:spTree>
    <p:extLst>
      <p:ext uri="{BB962C8B-B14F-4D97-AF65-F5344CB8AC3E}">
        <p14:creationId xmlns:p14="http://schemas.microsoft.com/office/powerpoint/2010/main" val="3604704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IOP</a:t>
            </a:r>
            <a:endParaRPr lang="en-US" dirty="0"/>
          </a:p>
        </p:txBody>
      </p:sp>
      <p:sp>
        <p:nvSpPr>
          <p:cNvPr id="3" name="Content Placeholder 2"/>
          <p:cNvSpPr>
            <a:spLocks noGrp="1"/>
          </p:cNvSpPr>
          <p:nvPr>
            <p:ph idx="1"/>
          </p:nvPr>
        </p:nvSpPr>
        <p:spPr/>
        <p:txBody>
          <a:bodyPr/>
          <a:lstStyle/>
          <a:p>
            <a:r>
              <a:rPr lang="en-US" dirty="0" smtClean="0">
                <a:solidFill>
                  <a:srgbClr val="000000"/>
                </a:solidFill>
              </a:rPr>
              <a:t>Treatment availability</a:t>
            </a:r>
          </a:p>
          <a:p>
            <a:r>
              <a:rPr lang="en-US" dirty="0" smtClean="0">
                <a:solidFill>
                  <a:srgbClr val="000000"/>
                </a:solidFill>
              </a:rPr>
              <a:t>Treatment access</a:t>
            </a:r>
          </a:p>
          <a:p>
            <a:r>
              <a:rPr lang="en-US" dirty="0" smtClean="0">
                <a:solidFill>
                  <a:srgbClr val="000000"/>
                </a:solidFill>
              </a:rPr>
              <a:t>Enhance existing motivation</a:t>
            </a:r>
          </a:p>
          <a:p>
            <a:r>
              <a:rPr lang="en-US" dirty="0" smtClean="0">
                <a:solidFill>
                  <a:srgbClr val="000000"/>
                </a:solidFill>
              </a:rPr>
              <a:t>Trust between counselor and client</a:t>
            </a:r>
          </a:p>
          <a:p>
            <a:r>
              <a:rPr lang="en-US" dirty="0" smtClean="0">
                <a:solidFill>
                  <a:srgbClr val="000000"/>
                </a:solidFill>
              </a:rPr>
              <a:t>Client retention priority</a:t>
            </a:r>
          </a:p>
          <a:p>
            <a:r>
              <a:rPr lang="en-US" dirty="0" smtClean="0">
                <a:solidFill>
                  <a:srgbClr val="000000"/>
                </a:solidFill>
              </a:rPr>
              <a:t>Individualized assessment and treatment</a:t>
            </a:r>
            <a:endParaRPr lang="en-US" dirty="0">
              <a:solidFill>
                <a:srgbClr val="000000"/>
              </a:solidFill>
            </a:endParaRPr>
          </a:p>
        </p:txBody>
      </p:sp>
    </p:spTree>
    <p:extLst>
      <p:ext uri="{BB962C8B-B14F-4D97-AF65-F5344CB8AC3E}">
        <p14:creationId xmlns:p14="http://schemas.microsoft.com/office/powerpoint/2010/main" val="3518531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IOP Goals</a:t>
            </a:r>
            <a:endParaRPr lang="en-US" dirty="0"/>
          </a:p>
        </p:txBody>
      </p:sp>
      <p:sp>
        <p:nvSpPr>
          <p:cNvPr id="3" name="Content Placeholder 2"/>
          <p:cNvSpPr>
            <a:spLocks noGrp="1"/>
          </p:cNvSpPr>
          <p:nvPr>
            <p:ph idx="1"/>
          </p:nvPr>
        </p:nvSpPr>
        <p:spPr>
          <a:xfrm>
            <a:off x="955675" y="1600200"/>
            <a:ext cx="7232650" cy="4765075"/>
          </a:xfrm>
        </p:spPr>
        <p:txBody>
          <a:bodyPr>
            <a:normAutofit fontScale="92500" lnSpcReduction="10000"/>
          </a:bodyPr>
          <a:lstStyle/>
          <a:p>
            <a:r>
              <a:rPr lang="en-US" dirty="0" smtClean="0">
                <a:solidFill>
                  <a:srgbClr val="000000"/>
                </a:solidFill>
              </a:rPr>
              <a:t>Achieve abstinence </a:t>
            </a:r>
          </a:p>
          <a:p>
            <a:r>
              <a:rPr lang="en-US" dirty="0" smtClean="0">
                <a:solidFill>
                  <a:srgbClr val="000000"/>
                </a:solidFill>
              </a:rPr>
              <a:t>Foster behavioral changes that support abstinence and a new lifestyle</a:t>
            </a:r>
          </a:p>
          <a:p>
            <a:r>
              <a:rPr lang="en-US" dirty="0" smtClean="0">
                <a:solidFill>
                  <a:srgbClr val="000000"/>
                </a:solidFill>
              </a:rPr>
              <a:t>Facilitate active participation in community-based support systems</a:t>
            </a:r>
          </a:p>
          <a:p>
            <a:r>
              <a:rPr lang="en-US" dirty="0" smtClean="0">
                <a:solidFill>
                  <a:srgbClr val="000000"/>
                </a:solidFill>
              </a:rPr>
              <a:t>Assist clients in identifying and addressing a wide range of </a:t>
            </a:r>
            <a:r>
              <a:rPr lang="en-US" dirty="0" err="1" smtClean="0">
                <a:solidFill>
                  <a:srgbClr val="000000"/>
                </a:solidFill>
              </a:rPr>
              <a:t>pyschosocial</a:t>
            </a:r>
            <a:r>
              <a:rPr lang="en-US" dirty="0" smtClean="0">
                <a:solidFill>
                  <a:srgbClr val="000000"/>
                </a:solidFill>
              </a:rPr>
              <a:t> problems</a:t>
            </a:r>
          </a:p>
          <a:p>
            <a:r>
              <a:rPr lang="en-US" dirty="0" smtClean="0">
                <a:solidFill>
                  <a:srgbClr val="000000"/>
                </a:solidFill>
              </a:rPr>
              <a:t>Assist clients in developing a positive social support network</a:t>
            </a:r>
          </a:p>
          <a:p>
            <a:r>
              <a:rPr lang="en-US" dirty="0" smtClean="0">
                <a:solidFill>
                  <a:srgbClr val="000000"/>
                </a:solidFill>
              </a:rPr>
              <a:t>Improve clients’ problem solving skills and coping strategies</a:t>
            </a:r>
            <a:endParaRPr lang="en-US" dirty="0">
              <a:solidFill>
                <a:srgbClr val="000000"/>
              </a:solidFill>
            </a:endParaRPr>
          </a:p>
        </p:txBody>
      </p:sp>
    </p:spTree>
    <p:extLst>
      <p:ext uri="{BB962C8B-B14F-4D97-AF65-F5344CB8AC3E}">
        <p14:creationId xmlns:p14="http://schemas.microsoft.com/office/powerpoint/2010/main" val="1854687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Treatment</a:t>
            </a:r>
            <a:endParaRPr lang="en-US" dirty="0"/>
          </a:p>
        </p:txBody>
      </p:sp>
      <p:sp>
        <p:nvSpPr>
          <p:cNvPr id="3" name="Content Placeholder 2"/>
          <p:cNvSpPr>
            <a:spLocks noGrp="1"/>
          </p:cNvSpPr>
          <p:nvPr>
            <p:ph idx="1"/>
          </p:nvPr>
        </p:nvSpPr>
        <p:spPr/>
        <p:txBody>
          <a:bodyPr/>
          <a:lstStyle/>
          <a:p>
            <a:r>
              <a:rPr lang="en-US" dirty="0" smtClean="0">
                <a:solidFill>
                  <a:srgbClr val="000000"/>
                </a:solidFill>
              </a:rPr>
              <a:t>Stage 1: Treatment engagement</a:t>
            </a:r>
          </a:p>
          <a:p>
            <a:r>
              <a:rPr lang="en-US" dirty="0" smtClean="0">
                <a:solidFill>
                  <a:srgbClr val="000000"/>
                </a:solidFill>
              </a:rPr>
              <a:t>Stage 2: Early recovery</a:t>
            </a:r>
          </a:p>
          <a:p>
            <a:r>
              <a:rPr lang="en-US" dirty="0" smtClean="0">
                <a:solidFill>
                  <a:srgbClr val="000000"/>
                </a:solidFill>
              </a:rPr>
              <a:t>Stage 3: Maintenance </a:t>
            </a:r>
          </a:p>
          <a:p>
            <a:r>
              <a:rPr lang="en-US" dirty="0" smtClean="0">
                <a:solidFill>
                  <a:srgbClr val="000000"/>
                </a:solidFill>
              </a:rPr>
              <a:t>Stage 4: Community Support</a:t>
            </a:r>
            <a:endParaRPr lang="en-US" dirty="0">
              <a:solidFill>
                <a:srgbClr val="000000"/>
              </a:solidFill>
            </a:endParaRPr>
          </a:p>
        </p:txBody>
      </p:sp>
    </p:spTree>
    <p:extLst>
      <p:ext uri="{BB962C8B-B14F-4D97-AF65-F5344CB8AC3E}">
        <p14:creationId xmlns:p14="http://schemas.microsoft.com/office/powerpoint/2010/main" val="545867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14001</TotalTime>
  <Words>3774</Words>
  <Application>Microsoft Office PowerPoint</Application>
  <PresentationFormat>On-screen Show (4:3)</PresentationFormat>
  <Paragraphs>365</Paragraphs>
  <Slides>55</Slides>
  <Notes>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Summer</vt:lpstr>
      <vt:lpstr>Integrated Treatment Planning for Intensive Outpatient Programs</vt:lpstr>
      <vt:lpstr>Course Description</vt:lpstr>
      <vt:lpstr>Learning Outcomes</vt:lpstr>
      <vt:lpstr>What is IOP</vt:lpstr>
      <vt:lpstr>The Purpose of IOP Services</vt:lpstr>
      <vt:lpstr>Core Services</vt:lpstr>
      <vt:lpstr>Principles of IOP</vt:lpstr>
      <vt:lpstr>IOP Goals</vt:lpstr>
      <vt:lpstr>Stages of Treatment</vt:lpstr>
      <vt:lpstr>Treatment Planning</vt:lpstr>
      <vt:lpstr>What is Treatment Planning?</vt:lpstr>
      <vt:lpstr>Laying the Foundation</vt:lpstr>
      <vt:lpstr>Assess Readiness to Change</vt:lpstr>
      <vt:lpstr>4 Profile Types</vt:lpstr>
      <vt:lpstr>Objectives for Addressing Stage of Change</vt:lpstr>
      <vt:lpstr>A Quality Screener Must be “REAL”</vt:lpstr>
      <vt:lpstr>Key Screening Processes</vt:lpstr>
      <vt:lpstr>Engagement</vt:lpstr>
      <vt:lpstr>Guiding (Focusing)</vt:lpstr>
      <vt:lpstr>Evoking</vt:lpstr>
      <vt:lpstr>Planning</vt:lpstr>
      <vt:lpstr>Be careful to avoid the following common mistakes</vt:lpstr>
      <vt:lpstr>PLAYING THE EXPERT</vt:lpstr>
      <vt:lpstr>Premature focus on change</vt:lpstr>
      <vt:lpstr>Asking too many questions</vt:lpstr>
      <vt:lpstr>Intake Session Sample</vt:lpstr>
      <vt:lpstr>Biopsychosocial &amp; Multidimensional  Assessment</vt:lpstr>
      <vt:lpstr>Address immediate barriers to treatment</vt:lpstr>
      <vt:lpstr>Risk Assessment</vt:lpstr>
      <vt:lpstr>Risk Assessment continued</vt:lpstr>
      <vt:lpstr>Orientation to Program</vt:lpstr>
      <vt:lpstr>Creating the IOP Treatment Plan</vt:lpstr>
      <vt:lpstr>3 Primary Objectives</vt:lpstr>
      <vt:lpstr>Treatment Planning</vt:lpstr>
      <vt:lpstr>Treatment Planning</vt:lpstr>
      <vt:lpstr>Creating the Problem List</vt:lpstr>
      <vt:lpstr>Goals</vt:lpstr>
      <vt:lpstr>Hints for Developing Initial Goals</vt:lpstr>
      <vt:lpstr>Objectives</vt:lpstr>
      <vt:lpstr>Interventions</vt:lpstr>
      <vt:lpstr>Putting it Together</vt:lpstr>
      <vt:lpstr>Putting it Together</vt:lpstr>
      <vt:lpstr>Determining Goals, Objectives and Interventions</vt:lpstr>
      <vt:lpstr>Determining Effectiveness and Review of Treatment Plan</vt:lpstr>
      <vt:lpstr>Case Study</vt:lpstr>
      <vt:lpstr>Partial Treatment Plan, Jacoby</vt:lpstr>
      <vt:lpstr>Documentation</vt:lpstr>
      <vt:lpstr>Discharge Planning and Continuing Care</vt:lpstr>
      <vt:lpstr>Discharge Guidelines</vt:lpstr>
      <vt:lpstr>Continuing Community Care</vt:lpstr>
      <vt:lpstr>Specific Populations</vt:lpstr>
      <vt:lpstr>Cultural Considerations</vt:lpstr>
      <vt:lpstr>Culturally Competent Clinicians </vt:lpstr>
      <vt:lpstr>Return to Case Study</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Treatment Planning for Intensive Outpatient Programs</dc:title>
  <dc:creator>Matt Niece</dc:creator>
  <cp:lastModifiedBy>Otremba, Donnelle D</cp:lastModifiedBy>
  <cp:revision>100</cp:revision>
  <dcterms:created xsi:type="dcterms:W3CDTF">2017-08-06T18:26:05Z</dcterms:created>
  <dcterms:modified xsi:type="dcterms:W3CDTF">2017-10-09T16:51:52Z</dcterms:modified>
</cp:coreProperties>
</file>